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21"/>
  </p:notesMasterIdLst>
  <p:sldIdLst>
    <p:sldId id="256" r:id="rId2"/>
    <p:sldId id="258" r:id="rId3"/>
    <p:sldId id="265" r:id="rId4"/>
    <p:sldId id="259" r:id="rId5"/>
    <p:sldId id="261" r:id="rId6"/>
    <p:sldId id="272" r:id="rId7"/>
    <p:sldId id="273" r:id="rId8"/>
    <p:sldId id="274" r:id="rId9"/>
    <p:sldId id="275" r:id="rId10"/>
    <p:sldId id="276" r:id="rId11"/>
    <p:sldId id="257" r:id="rId12"/>
    <p:sldId id="262" r:id="rId13"/>
    <p:sldId id="263" r:id="rId14"/>
    <p:sldId id="266" r:id="rId15"/>
    <p:sldId id="279" r:id="rId16"/>
    <p:sldId id="267" r:id="rId17"/>
    <p:sldId id="277" r:id="rId18"/>
    <p:sldId id="278" r:id="rId19"/>
    <p:sldId id="260" r:id="rId20"/>
  </p:sldIdLst>
  <p:sldSz cx="12192000" cy="6858000"/>
  <p:notesSz cx="6858000" cy="9144000"/>
  <p:embeddedFontLst>
    <p:embeddedFont>
      <p:font typeface="Cambria Math" panose="02040503050406030204" pitchFamily="18" charset="0"/>
      <p:regular r:id="rId22"/>
    </p:embeddedFont>
    <p:embeddedFont>
      <p:font typeface="Lato" panose="020F0502020204030203" pitchFamily="34" charset="0"/>
      <p:regular r:id="rId23"/>
      <p:bold r:id="rId24"/>
      <p:italic r:id="rId25"/>
      <p:boldItalic r:id="rId26"/>
    </p:embeddedFont>
    <p:embeddedFont>
      <p:font typeface="Monaco" panose="00000400000000000000" pitchFamily="2" charset="0"/>
      <p:regular r:id="rId27"/>
    </p:embeddedFont>
    <p:embeddedFont>
      <p:font typeface="得意黑" pitchFamily="2" charset="-122"/>
      <p:italic r:id="rId28"/>
    </p:embeddedFont>
    <p:embeddedFont>
      <p:font typeface="等线" panose="02010600030101010101" pitchFamily="2" charset="-122"/>
      <p:regular r:id="rId29"/>
      <p:bold r:id="rId30"/>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1" autoAdjust="0"/>
    <p:restoredTop sz="80253" autoAdjust="0"/>
  </p:normalViewPr>
  <p:slideViewPr>
    <p:cSldViewPr snapToGrid="0">
      <p:cViewPr varScale="1">
        <p:scale>
          <a:sx n="93" d="100"/>
          <a:sy n="93" d="100"/>
        </p:scale>
        <p:origin x="126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7390C-13E4-4C11-AE41-1E7DCA03AB6D}" type="doc">
      <dgm:prSet loTypeId="urn:microsoft.com/office/officeart/2005/8/layout/hierarchy4" loCatId="hierarchy" qsTypeId="urn:microsoft.com/office/officeart/2005/8/quickstyle/simple1" qsCatId="simple" csTypeId="urn:microsoft.com/office/officeart/2005/8/colors/colorful5" csCatId="colorful" phldr="1"/>
      <dgm:spPr/>
      <dgm:t>
        <a:bodyPr/>
        <a:lstStyle/>
        <a:p>
          <a:endParaRPr lang="zh-CN" altLang="en-US"/>
        </a:p>
      </dgm:t>
    </dgm:pt>
    <dgm:pt modelId="{9018FB34-CDBA-4646-AB32-8ACCAEE57F73}">
      <dgm:prSet phldrT="[文本]" custT="1"/>
      <dgm:spPr/>
      <dgm:t>
        <a:bodyPr/>
        <a:lstStyle/>
        <a:p>
          <a:r>
            <a:rPr lang="zh-CN" altLang="en-US" sz="8800" dirty="0"/>
            <a:t>准备工作</a:t>
          </a:r>
        </a:p>
      </dgm:t>
    </dgm:pt>
    <dgm:pt modelId="{4D175AF7-F4FF-45F2-AFC1-3F7BF51480CC}" type="parTrans" cxnId="{60E8DF72-D41C-463C-8015-4F26E742D49C}">
      <dgm:prSet/>
      <dgm:spPr/>
      <dgm:t>
        <a:bodyPr/>
        <a:lstStyle/>
        <a:p>
          <a:endParaRPr lang="zh-CN" altLang="en-US" sz="4800"/>
        </a:p>
      </dgm:t>
    </dgm:pt>
    <dgm:pt modelId="{216EB89D-BBDD-4393-8986-797074930562}" type="sibTrans" cxnId="{60E8DF72-D41C-463C-8015-4F26E742D49C}">
      <dgm:prSet/>
      <dgm:spPr/>
      <dgm:t>
        <a:bodyPr/>
        <a:lstStyle/>
        <a:p>
          <a:endParaRPr lang="zh-CN" altLang="en-US" sz="4800"/>
        </a:p>
      </dgm:t>
    </dgm:pt>
    <dgm:pt modelId="{B60BEB96-4425-4D0D-B356-E0B85DFDC3AB}">
      <dgm:prSet phldrT="[文本]" custT="1"/>
      <dgm:spPr/>
      <dgm:t>
        <a:bodyPr/>
        <a:lstStyle/>
        <a:p>
          <a:r>
            <a:rPr lang="zh-CN" altLang="en-US" sz="2400" dirty="0"/>
            <a:t>①读入指令，用</a:t>
          </a:r>
          <a:r>
            <a:rPr lang="en-US" altLang="zh-CN" sz="2400" dirty="0"/>
            <a:t>main</a:t>
          </a:r>
          <a:r>
            <a:rPr lang="zh-CN" altLang="en-US" sz="2400" dirty="0"/>
            <a:t>函数中的内置参数</a:t>
          </a:r>
        </a:p>
      </dgm:t>
    </dgm:pt>
    <dgm:pt modelId="{75583B59-4C6F-4D04-9C02-FFF5EEFCA954}" type="parTrans" cxnId="{452BF8C0-7CC1-49B2-A8F1-B425EEC99B2A}">
      <dgm:prSet/>
      <dgm:spPr/>
      <dgm:t>
        <a:bodyPr/>
        <a:lstStyle/>
        <a:p>
          <a:endParaRPr lang="zh-CN" altLang="en-US" sz="4800"/>
        </a:p>
      </dgm:t>
    </dgm:pt>
    <dgm:pt modelId="{E02680D0-CD15-458E-82DD-C4DBD559D26F}" type="sibTrans" cxnId="{452BF8C0-7CC1-49B2-A8F1-B425EEC99B2A}">
      <dgm:prSet/>
      <dgm:spPr/>
      <dgm:t>
        <a:bodyPr/>
        <a:lstStyle/>
        <a:p>
          <a:endParaRPr lang="zh-CN" altLang="en-US" sz="4800"/>
        </a:p>
      </dgm:t>
    </dgm:pt>
    <dgm:pt modelId="{3C478210-130E-4128-94D3-7ED859F0C1D1}">
      <dgm:prSet phldrT="[文本]" custT="1"/>
      <dgm:spPr/>
      <dgm:t>
        <a:bodyPr/>
        <a:lstStyle/>
        <a:p>
          <a:r>
            <a:rPr lang="zh-CN" altLang="en-US" sz="2400" dirty="0"/>
            <a:t>②对指令进行处理</a:t>
          </a:r>
        </a:p>
      </dgm:t>
    </dgm:pt>
    <dgm:pt modelId="{42236EDD-A912-4440-BCCC-A0C70B5F6016}" type="parTrans" cxnId="{6FB64A2A-EF1B-4590-9F93-591313A7C036}">
      <dgm:prSet/>
      <dgm:spPr/>
      <dgm:t>
        <a:bodyPr/>
        <a:lstStyle/>
        <a:p>
          <a:endParaRPr lang="zh-CN" altLang="en-US" sz="4800"/>
        </a:p>
      </dgm:t>
    </dgm:pt>
    <dgm:pt modelId="{BFB7A7F2-50F5-42B8-B7DD-6D60D3914F39}" type="sibTrans" cxnId="{6FB64A2A-EF1B-4590-9F93-591313A7C036}">
      <dgm:prSet/>
      <dgm:spPr/>
      <dgm:t>
        <a:bodyPr/>
        <a:lstStyle/>
        <a:p>
          <a:endParaRPr lang="zh-CN" altLang="en-US" sz="4800"/>
        </a:p>
      </dgm:t>
    </dgm:pt>
    <dgm:pt modelId="{07C765AA-BFDF-4C23-8C68-C67DA0CED270}">
      <dgm:prSet phldrT="[文本]" custT="1"/>
      <dgm:spPr/>
      <dgm:t>
        <a:bodyPr/>
        <a:lstStyle/>
        <a:p>
          <a:r>
            <a:rPr lang="zh-CN" altLang="en-US" sz="2400" dirty="0"/>
            <a:t>③为编译器分配空间</a:t>
          </a:r>
        </a:p>
      </dgm:t>
    </dgm:pt>
    <dgm:pt modelId="{26BF8C91-8F00-4323-8A5A-2C2E30991D80}" type="parTrans" cxnId="{206FF24F-B88E-40D6-90CE-5E94890FDE63}">
      <dgm:prSet/>
      <dgm:spPr/>
      <dgm:t>
        <a:bodyPr/>
        <a:lstStyle/>
        <a:p>
          <a:endParaRPr lang="zh-CN" altLang="en-US" sz="4800"/>
        </a:p>
      </dgm:t>
    </dgm:pt>
    <dgm:pt modelId="{32FD6F41-2898-47AB-8323-0D45F581DDEC}" type="sibTrans" cxnId="{206FF24F-B88E-40D6-90CE-5E94890FDE63}">
      <dgm:prSet/>
      <dgm:spPr/>
      <dgm:t>
        <a:bodyPr/>
        <a:lstStyle/>
        <a:p>
          <a:endParaRPr lang="zh-CN" altLang="en-US" sz="4800"/>
        </a:p>
      </dgm:t>
    </dgm:pt>
    <dgm:pt modelId="{B547D748-D286-4582-A909-07D9037CF0D6}">
      <dgm:prSet phldrT="[文本]" custT="1"/>
      <dgm:spPr/>
      <dgm:t>
        <a:bodyPr/>
        <a:lstStyle/>
        <a:p>
          <a:r>
            <a:rPr lang="zh-CN" altLang="en-US" sz="2400" dirty="0"/>
            <a:t>④打开文件并分配空间以读取文件</a:t>
          </a:r>
        </a:p>
      </dgm:t>
    </dgm:pt>
    <dgm:pt modelId="{4D37E686-1F62-4D50-A59E-02071D36D253}" type="parTrans" cxnId="{A848EBDD-2B42-481F-9633-1B026A605B0A}">
      <dgm:prSet/>
      <dgm:spPr/>
      <dgm:t>
        <a:bodyPr/>
        <a:lstStyle/>
        <a:p>
          <a:endParaRPr lang="zh-CN" altLang="en-US" sz="4800"/>
        </a:p>
      </dgm:t>
    </dgm:pt>
    <dgm:pt modelId="{0026E615-02F0-4186-BE2F-2AC569483216}" type="sibTrans" cxnId="{A848EBDD-2B42-481F-9633-1B026A605B0A}">
      <dgm:prSet/>
      <dgm:spPr/>
      <dgm:t>
        <a:bodyPr/>
        <a:lstStyle/>
        <a:p>
          <a:endParaRPr lang="zh-CN" altLang="en-US" sz="4800"/>
        </a:p>
      </dgm:t>
    </dgm:pt>
    <dgm:pt modelId="{6FD06CE6-218E-4BB6-82B6-6F5DE8805D30}">
      <dgm:prSet phldrT="[文本]" custT="1"/>
      <dgm:spPr/>
      <dgm:t>
        <a:bodyPr/>
        <a:lstStyle/>
        <a:p>
          <a:r>
            <a:rPr lang="zh-CN" altLang="en-US" sz="2400" dirty="0"/>
            <a:t>⑤读入文件到</a:t>
          </a:r>
          <a:r>
            <a:rPr lang="en-US" altLang="zh-CN" sz="2400" dirty="0" err="1"/>
            <a:t>src</a:t>
          </a:r>
          <a:r>
            <a:rPr lang="zh-CN" altLang="en-US" sz="2400" dirty="0"/>
            <a:t>地址，封口，关闭文件</a:t>
          </a:r>
        </a:p>
      </dgm:t>
    </dgm:pt>
    <dgm:pt modelId="{61D2AA7E-134C-47DD-A947-472CA77C0EAB}" type="parTrans" cxnId="{22F14B4B-E2F0-45C2-B3A5-941C5FAF4FC9}">
      <dgm:prSet/>
      <dgm:spPr/>
      <dgm:t>
        <a:bodyPr/>
        <a:lstStyle/>
        <a:p>
          <a:endParaRPr lang="zh-CN" altLang="en-US" sz="4800"/>
        </a:p>
      </dgm:t>
    </dgm:pt>
    <dgm:pt modelId="{09706BDA-77A0-46D4-94E3-2BC76DEE3404}" type="sibTrans" cxnId="{22F14B4B-E2F0-45C2-B3A5-941C5FAF4FC9}">
      <dgm:prSet/>
      <dgm:spPr/>
      <dgm:t>
        <a:bodyPr/>
        <a:lstStyle/>
        <a:p>
          <a:endParaRPr lang="zh-CN" altLang="en-US" sz="4800"/>
        </a:p>
      </dgm:t>
    </dgm:pt>
    <dgm:pt modelId="{426802D1-831A-4402-A749-508C36985FD8}">
      <dgm:prSet phldrT="[文本]" custT="1"/>
      <dgm:spPr/>
      <dgm:t>
        <a:bodyPr/>
        <a:lstStyle/>
        <a:p>
          <a:r>
            <a:rPr lang="zh-CN" altLang="en-US" sz="2000" dirty="0"/>
            <a:t>⑥进行语法分析并返回虚拟机，进行语义分析，生成机器语言</a:t>
          </a:r>
        </a:p>
      </dgm:t>
    </dgm:pt>
    <dgm:pt modelId="{ADC5140A-5763-4685-A720-5AD45A705A65}" type="parTrans" cxnId="{D11F2D66-C6D1-4AF1-AA2F-3E409398256F}">
      <dgm:prSet/>
      <dgm:spPr/>
      <dgm:t>
        <a:bodyPr/>
        <a:lstStyle/>
        <a:p>
          <a:endParaRPr lang="zh-CN" altLang="en-US" sz="4800"/>
        </a:p>
      </dgm:t>
    </dgm:pt>
    <dgm:pt modelId="{65149BB6-F244-4E09-AF71-EFD3E69324DD}" type="sibTrans" cxnId="{D11F2D66-C6D1-4AF1-AA2F-3E409398256F}">
      <dgm:prSet/>
      <dgm:spPr/>
      <dgm:t>
        <a:bodyPr/>
        <a:lstStyle/>
        <a:p>
          <a:endParaRPr lang="zh-CN" altLang="en-US" sz="4800"/>
        </a:p>
      </dgm:t>
    </dgm:pt>
    <dgm:pt modelId="{F8E3FA6C-60D1-484C-8AC7-23FA2AF82320}" type="pres">
      <dgm:prSet presAssocID="{1737390C-13E4-4C11-AE41-1E7DCA03AB6D}" presName="Name0" presStyleCnt="0">
        <dgm:presLayoutVars>
          <dgm:chPref val="1"/>
          <dgm:dir/>
          <dgm:animOne val="branch"/>
          <dgm:animLvl val="lvl"/>
          <dgm:resizeHandles/>
        </dgm:presLayoutVars>
      </dgm:prSet>
      <dgm:spPr/>
    </dgm:pt>
    <dgm:pt modelId="{AF3F1136-BFAC-4602-B1A4-0AE7DFE89C8F}" type="pres">
      <dgm:prSet presAssocID="{9018FB34-CDBA-4646-AB32-8ACCAEE57F73}" presName="vertOne" presStyleCnt="0"/>
      <dgm:spPr/>
    </dgm:pt>
    <dgm:pt modelId="{877D27FB-98A8-429A-9959-1AC0E1A2FC04}" type="pres">
      <dgm:prSet presAssocID="{9018FB34-CDBA-4646-AB32-8ACCAEE57F73}" presName="txOne" presStyleLbl="node0" presStyleIdx="0" presStyleCnt="1" custLinFactNeighborX="0" custLinFactNeighborY="4436">
        <dgm:presLayoutVars>
          <dgm:chPref val="3"/>
        </dgm:presLayoutVars>
      </dgm:prSet>
      <dgm:spPr/>
    </dgm:pt>
    <dgm:pt modelId="{6A51BDD7-99CF-4884-894C-5C296E2F51F4}" type="pres">
      <dgm:prSet presAssocID="{9018FB34-CDBA-4646-AB32-8ACCAEE57F73}" presName="parTransOne" presStyleCnt="0"/>
      <dgm:spPr/>
    </dgm:pt>
    <dgm:pt modelId="{754B006F-77A4-422C-9EBA-425A80714F06}" type="pres">
      <dgm:prSet presAssocID="{9018FB34-CDBA-4646-AB32-8ACCAEE57F73}" presName="horzOne" presStyleCnt="0"/>
      <dgm:spPr/>
    </dgm:pt>
    <dgm:pt modelId="{F228A6CB-8C07-4956-A6C9-B79A98241256}" type="pres">
      <dgm:prSet presAssocID="{B60BEB96-4425-4D0D-B356-E0B85DFDC3AB}" presName="vertTwo" presStyleCnt="0"/>
      <dgm:spPr/>
    </dgm:pt>
    <dgm:pt modelId="{AD8BB4C5-8E10-4DA4-B67F-E1B404AC9983}" type="pres">
      <dgm:prSet presAssocID="{B60BEB96-4425-4D0D-B356-E0B85DFDC3AB}" presName="txTwo" presStyleLbl="node2" presStyleIdx="0" presStyleCnt="6">
        <dgm:presLayoutVars>
          <dgm:chPref val="3"/>
        </dgm:presLayoutVars>
      </dgm:prSet>
      <dgm:spPr/>
    </dgm:pt>
    <dgm:pt modelId="{C3B34B2D-7866-4AA4-B781-AEE2D5ADFFAE}" type="pres">
      <dgm:prSet presAssocID="{B60BEB96-4425-4D0D-B356-E0B85DFDC3AB}" presName="horzTwo" presStyleCnt="0"/>
      <dgm:spPr/>
    </dgm:pt>
    <dgm:pt modelId="{5809F02D-AABE-40AE-A63F-C44486D062E0}" type="pres">
      <dgm:prSet presAssocID="{E02680D0-CD15-458E-82DD-C4DBD559D26F}" presName="sibSpaceTwo" presStyleCnt="0"/>
      <dgm:spPr/>
    </dgm:pt>
    <dgm:pt modelId="{D8781526-334E-49E1-9FD2-4B818B9C96A2}" type="pres">
      <dgm:prSet presAssocID="{3C478210-130E-4128-94D3-7ED859F0C1D1}" presName="vertTwo" presStyleCnt="0"/>
      <dgm:spPr/>
    </dgm:pt>
    <dgm:pt modelId="{32B023E6-E232-413E-BD53-8EBB87951DCB}" type="pres">
      <dgm:prSet presAssocID="{3C478210-130E-4128-94D3-7ED859F0C1D1}" presName="txTwo" presStyleLbl="node2" presStyleIdx="1" presStyleCnt="6">
        <dgm:presLayoutVars>
          <dgm:chPref val="3"/>
        </dgm:presLayoutVars>
      </dgm:prSet>
      <dgm:spPr/>
    </dgm:pt>
    <dgm:pt modelId="{533FCCBA-FE08-4140-BB93-968BFCA24CBE}" type="pres">
      <dgm:prSet presAssocID="{3C478210-130E-4128-94D3-7ED859F0C1D1}" presName="horzTwo" presStyleCnt="0"/>
      <dgm:spPr/>
    </dgm:pt>
    <dgm:pt modelId="{E10BC2DA-4361-48CB-9D5A-281780BCDAA8}" type="pres">
      <dgm:prSet presAssocID="{BFB7A7F2-50F5-42B8-B7DD-6D60D3914F39}" presName="sibSpaceTwo" presStyleCnt="0"/>
      <dgm:spPr/>
    </dgm:pt>
    <dgm:pt modelId="{43FBBD08-502B-4858-AD2E-A1D016685E4A}" type="pres">
      <dgm:prSet presAssocID="{07C765AA-BFDF-4C23-8C68-C67DA0CED270}" presName="vertTwo" presStyleCnt="0"/>
      <dgm:spPr/>
    </dgm:pt>
    <dgm:pt modelId="{3A0205D1-6DF6-4804-A00F-5DE8D984DB5B}" type="pres">
      <dgm:prSet presAssocID="{07C765AA-BFDF-4C23-8C68-C67DA0CED270}" presName="txTwo" presStyleLbl="node2" presStyleIdx="2" presStyleCnt="6">
        <dgm:presLayoutVars>
          <dgm:chPref val="3"/>
        </dgm:presLayoutVars>
      </dgm:prSet>
      <dgm:spPr/>
    </dgm:pt>
    <dgm:pt modelId="{6EA72970-96E2-489B-880C-E1556B0EBF29}" type="pres">
      <dgm:prSet presAssocID="{07C765AA-BFDF-4C23-8C68-C67DA0CED270}" presName="horzTwo" presStyleCnt="0"/>
      <dgm:spPr/>
    </dgm:pt>
    <dgm:pt modelId="{96BE375E-F36E-43C2-9EB8-A6705A80CFD3}" type="pres">
      <dgm:prSet presAssocID="{32FD6F41-2898-47AB-8323-0D45F581DDEC}" presName="sibSpaceTwo" presStyleCnt="0"/>
      <dgm:spPr/>
    </dgm:pt>
    <dgm:pt modelId="{0AEA88CB-3354-4EA2-8000-A517D7FF2C85}" type="pres">
      <dgm:prSet presAssocID="{B547D748-D286-4582-A909-07D9037CF0D6}" presName="vertTwo" presStyleCnt="0"/>
      <dgm:spPr/>
    </dgm:pt>
    <dgm:pt modelId="{75C262B0-2CD0-4401-A376-BCBD7D47DC99}" type="pres">
      <dgm:prSet presAssocID="{B547D748-D286-4582-A909-07D9037CF0D6}" presName="txTwo" presStyleLbl="node2" presStyleIdx="3" presStyleCnt="6">
        <dgm:presLayoutVars>
          <dgm:chPref val="3"/>
        </dgm:presLayoutVars>
      </dgm:prSet>
      <dgm:spPr/>
    </dgm:pt>
    <dgm:pt modelId="{E9A2E58E-C460-4944-86DB-C4C02A3D9F9D}" type="pres">
      <dgm:prSet presAssocID="{B547D748-D286-4582-A909-07D9037CF0D6}" presName="horzTwo" presStyleCnt="0"/>
      <dgm:spPr/>
    </dgm:pt>
    <dgm:pt modelId="{C7F0171B-C8F5-4837-9336-5E58DC873786}" type="pres">
      <dgm:prSet presAssocID="{0026E615-02F0-4186-BE2F-2AC569483216}" presName="sibSpaceTwo" presStyleCnt="0"/>
      <dgm:spPr/>
    </dgm:pt>
    <dgm:pt modelId="{202A0454-76F0-4F1B-91BE-B3F982A7E623}" type="pres">
      <dgm:prSet presAssocID="{6FD06CE6-218E-4BB6-82B6-6F5DE8805D30}" presName="vertTwo" presStyleCnt="0"/>
      <dgm:spPr/>
    </dgm:pt>
    <dgm:pt modelId="{B11A2DD2-986B-4ED3-BEDF-8BA518E8DF76}" type="pres">
      <dgm:prSet presAssocID="{6FD06CE6-218E-4BB6-82B6-6F5DE8805D30}" presName="txTwo" presStyleLbl="node2" presStyleIdx="4" presStyleCnt="6">
        <dgm:presLayoutVars>
          <dgm:chPref val="3"/>
        </dgm:presLayoutVars>
      </dgm:prSet>
      <dgm:spPr/>
    </dgm:pt>
    <dgm:pt modelId="{808FA91A-0AEF-409C-9C7A-E9029284592F}" type="pres">
      <dgm:prSet presAssocID="{6FD06CE6-218E-4BB6-82B6-6F5DE8805D30}" presName="horzTwo" presStyleCnt="0"/>
      <dgm:spPr/>
    </dgm:pt>
    <dgm:pt modelId="{FD5EEE6A-27A1-4FCC-88F5-572A764311BB}" type="pres">
      <dgm:prSet presAssocID="{09706BDA-77A0-46D4-94E3-2BC76DEE3404}" presName="sibSpaceTwo" presStyleCnt="0"/>
      <dgm:spPr/>
    </dgm:pt>
    <dgm:pt modelId="{B2D57768-0747-4C5A-97CF-5A66E74DA721}" type="pres">
      <dgm:prSet presAssocID="{426802D1-831A-4402-A749-508C36985FD8}" presName="vertTwo" presStyleCnt="0"/>
      <dgm:spPr/>
    </dgm:pt>
    <dgm:pt modelId="{7884AEFC-5143-46B2-99DC-438D1BE20A31}" type="pres">
      <dgm:prSet presAssocID="{426802D1-831A-4402-A749-508C36985FD8}" presName="txTwo" presStyleLbl="node2" presStyleIdx="5" presStyleCnt="6">
        <dgm:presLayoutVars>
          <dgm:chPref val="3"/>
        </dgm:presLayoutVars>
      </dgm:prSet>
      <dgm:spPr/>
    </dgm:pt>
    <dgm:pt modelId="{1375516F-060B-4184-9764-1B3A5E22712C}" type="pres">
      <dgm:prSet presAssocID="{426802D1-831A-4402-A749-508C36985FD8}" presName="horzTwo" presStyleCnt="0"/>
      <dgm:spPr/>
    </dgm:pt>
  </dgm:ptLst>
  <dgm:cxnLst>
    <dgm:cxn modelId="{AED61A06-A887-499F-A2F5-C166B061A4DF}" type="presOf" srcId="{3C478210-130E-4128-94D3-7ED859F0C1D1}" destId="{32B023E6-E232-413E-BD53-8EBB87951DCB}" srcOrd="0" destOrd="0" presId="urn:microsoft.com/office/officeart/2005/8/layout/hierarchy4"/>
    <dgm:cxn modelId="{6FB64A2A-EF1B-4590-9F93-591313A7C036}" srcId="{9018FB34-CDBA-4646-AB32-8ACCAEE57F73}" destId="{3C478210-130E-4128-94D3-7ED859F0C1D1}" srcOrd="1" destOrd="0" parTransId="{42236EDD-A912-4440-BCCC-A0C70B5F6016}" sibTransId="{BFB7A7F2-50F5-42B8-B7DD-6D60D3914F39}"/>
    <dgm:cxn modelId="{D11F2D66-C6D1-4AF1-AA2F-3E409398256F}" srcId="{9018FB34-CDBA-4646-AB32-8ACCAEE57F73}" destId="{426802D1-831A-4402-A749-508C36985FD8}" srcOrd="5" destOrd="0" parTransId="{ADC5140A-5763-4685-A720-5AD45A705A65}" sibTransId="{65149BB6-F244-4E09-AF71-EFD3E69324DD}"/>
    <dgm:cxn modelId="{22F14B4B-E2F0-45C2-B3A5-941C5FAF4FC9}" srcId="{9018FB34-CDBA-4646-AB32-8ACCAEE57F73}" destId="{6FD06CE6-218E-4BB6-82B6-6F5DE8805D30}" srcOrd="4" destOrd="0" parTransId="{61D2AA7E-134C-47DD-A947-472CA77C0EAB}" sibTransId="{09706BDA-77A0-46D4-94E3-2BC76DEE3404}"/>
    <dgm:cxn modelId="{206FF24F-B88E-40D6-90CE-5E94890FDE63}" srcId="{9018FB34-CDBA-4646-AB32-8ACCAEE57F73}" destId="{07C765AA-BFDF-4C23-8C68-C67DA0CED270}" srcOrd="2" destOrd="0" parTransId="{26BF8C91-8F00-4323-8A5A-2C2E30991D80}" sibTransId="{32FD6F41-2898-47AB-8323-0D45F581DDEC}"/>
    <dgm:cxn modelId="{60E8DF72-D41C-463C-8015-4F26E742D49C}" srcId="{1737390C-13E4-4C11-AE41-1E7DCA03AB6D}" destId="{9018FB34-CDBA-4646-AB32-8ACCAEE57F73}" srcOrd="0" destOrd="0" parTransId="{4D175AF7-F4FF-45F2-AFC1-3F7BF51480CC}" sibTransId="{216EB89D-BBDD-4393-8986-797074930562}"/>
    <dgm:cxn modelId="{7A581C84-0D0D-4CBC-8AA6-6F0D236CD053}" type="presOf" srcId="{07C765AA-BFDF-4C23-8C68-C67DA0CED270}" destId="{3A0205D1-6DF6-4804-A00F-5DE8D984DB5B}" srcOrd="0" destOrd="0" presId="urn:microsoft.com/office/officeart/2005/8/layout/hierarchy4"/>
    <dgm:cxn modelId="{29AD1FA2-3C82-450E-905E-FF6A6F35EB0B}" type="presOf" srcId="{B60BEB96-4425-4D0D-B356-E0B85DFDC3AB}" destId="{AD8BB4C5-8E10-4DA4-B67F-E1B404AC9983}" srcOrd="0" destOrd="0" presId="urn:microsoft.com/office/officeart/2005/8/layout/hierarchy4"/>
    <dgm:cxn modelId="{6025B1B9-A16C-4C18-BD97-AC4386BC7869}" type="presOf" srcId="{1737390C-13E4-4C11-AE41-1E7DCA03AB6D}" destId="{F8E3FA6C-60D1-484C-8AC7-23FA2AF82320}" srcOrd="0" destOrd="0" presId="urn:microsoft.com/office/officeart/2005/8/layout/hierarchy4"/>
    <dgm:cxn modelId="{452BF8C0-7CC1-49B2-A8F1-B425EEC99B2A}" srcId="{9018FB34-CDBA-4646-AB32-8ACCAEE57F73}" destId="{B60BEB96-4425-4D0D-B356-E0B85DFDC3AB}" srcOrd="0" destOrd="0" parTransId="{75583B59-4C6F-4D04-9C02-FFF5EEFCA954}" sibTransId="{E02680D0-CD15-458E-82DD-C4DBD559D26F}"/>
    <dgm:cxn modelId="{416C46C4-90E6-417A-9A30-89F3358F254B}" type="presOf" srcId="{9018FB34-CDBA-4646-AB32-8ACCAEE57F73}" destId="{877D27FB-98A8-429A-9959-1AC0E1A2FC04}" srcOrd="0" destOrd="0" presId="urn:microsoft.com/office/officeart/2005/8/layout/hierarchy4"/>
    <dgm:cxn modelId="{A848EBDD-2B42-481F-9633-1B026A605B0A}" srcId="{9018FB34-CDBA-4646-AB32-8ACCAEE57F73}" destId="{B547D748-D286-4582-A909-07D9037CF0D6}" srcOrd="3" destOrd="0" parTransId="{4D37E686-1F62-4D50-A59E-02071D36D253}" sibTransId="{0026E615-02F0-4186-BE2F-2AC569483216}"/>
    <dgm:cxn modelId="{14693BF0-D720-4424-B1A4-48BF62BDC4B9}" type="presOf" srcId="{6FD06CE6-218E-4BB6-82B6-6F5DE8805D30}" destId="{B11A2DD2-986B-4ED3-BEDF-8BA518E8DF76}" srcOrd="0" destOrd="0" presId="urn:microsoft.com/office/officeart/2005/8/layout/hierarchy4"/>
    <dgm:cxn modelId="{6CDB3FF2-A746-4FB8-9AA7-CEA0C48F5500}" type="presOf" srcId="{B547D748-D286-4582-A909-07D9037CF0D6}" destId="{75C262B0-2CD0-4401-A376-BCBD7D47DC99}" srcOrd="0" destOrd="0" presId="urn:microsoft.com/office/officeart/2005/8/layout/hierarchy4"/>
    <dgm:cxn modelId="{4A3771F8-5D80-403C-BF80-E0F45EEE1E62}" type="presOf" srcId="{426802D1-831A-4402-A749-508C36985FD8}" destId="{7884AEFC-5143-46B2-99DC-438D1BE20A31}" srcOrd="0" destOrd="0" presId="urn:microsoft.com/office/officeart/2005/8/layout/hierarchy4"/>
    <dgm:cxn modelId="{68A359EC-E51F-4386-B453-7677D30699F1}" type="presParOf" srcId="{F8E3FA6C-60D1-484C-8AC7-23FA2AF82320}" destId="{AF3F1136-BFAC-4602-B1A4-0AE7DFE89C8F}" srcOrd="0" destOrd="0" presId="urn:microsoft.com/office/officeart/2005/8/layout/hierarchy4"/>
    <dgm:cxn modelId="{9D95B539-33B4-4BB8-B624-29BF4D51FFF0}" type="presParOf" srcId="{AF3F1136-BFAC-4602-B1A4-0AE7DFE89C8F}" destId="{877D27FB-98A8-429A-9959-1AC0E1A2FC04}" srcOrd="0" destOrd="0" presId="urn:microsoft.com/office/officeart/2005/8/layout/hierarchy4"/>
    <dgm:cxn modelId="{DFC08F29-0B9E-4ED0-9460-078443675334}" type="presParOf" srcId="{AF3F1136-BFAC-4602-B1A4-0AE7DFE89C8F}" destId="{6A51BDD7-99CF-4884-894C-5C296E2F51F4}" srcOrd="1" destOrd="0" presId="urn:microsoft.com/office/officeart/2005/8/layout/hierarchy4"/>
    <dgm:cxn modelId="{14369990-85D2-4D61-9CED-2068182CE26A}" type="presParOf" srcId="{AF3F1136-BFAC-4602-B1A4-0AE7DFE89C8F}" destId="{754B006F-77A4-422C-9EBA-425A80714F06}" srcOrd="2" destOrd="0" presId="urn:microsoft.com/office/officeart/2005/8/layout/hierarchy4"/>
    <dgm:cxn modelId="{1F323A1F-5C0D-490C-98C4-D779B0C8E7E0}" type="presParOf" srcId="{754B006F-77A4-422C-9EBA-425A80714F06}" destId="{F228A6CB-8C07-4956-A6C9-B79A98241256}" srcOrd="0" destOrd="0" presId="urn:microsoft.com/office/officeart/2005/8/layout/hierarchy4"/>
    <dgm:cxn modelId="{1350A5DC-1801-4591-AD83-9A2A51DCBFD7}" type="presParOf" srcId="{F228A6CB-8C07-4956-A6C9-B79A98241256}" destId="{AD8BB4C5-8E10-4DA4-B67F-E1B404AC9983}" srcOrd="0" destOrd="0" presId="urn:microsoft.com/office/officeart/2005/8/layout/hierarchy4"/>
    <dgm:cxn modelId="{09027634-D38E-4444-89C3-B14D0B80AC10}" type="presParOf" srcId="{F228A6CB-8C07-4956-A6C9-B79A98241256}" destId="{C3B34B2D-7866-4AA4-B781-AEE2D5ADFFAE}" srcOrd="1" destOrd="0" presId="urn:microsoft.com/office/officeart/2005/8/layout/hierarchy4"/>
    <dgm:cxn modelId="{5BFB8F09-14D3-4606-A0DA-EAF6D60B7D65}" type="presParOf" srcId="{754B006F-77A4-422C-9EBA-425A80714F06}" destId="{5809F02D-AABE-40AE-A63F-C44486D062E0}" srcOrd="1" destOrd="0" presId="urn:microsoft.com/office/officeart/2005/8/layout/hierarchy4"/>
    <dgm:cxn modelId="{79B8924B-F0B7-4BDA-BF3D-805A7A6D89D0}" type="presParOf" srcId="{754B006F-77A4-422C-9EBA-425A80714F06}" destId="{D8781526-334E-49E1-9FD2-4B818B9C96A2}" srcOrd="2" destOrd="0" presId="urn:microsoft.com/office/officeart/2005/8/layout/hierarchy4"/>
    <dgm:cxn modelId="{19E429D5-3F8F-408E-805E-F92DC9A630D5}" type="presParOf" srcId="{D8781526-334E-49E1-9FD2-4B818B9C96A2}" destId="{32B023E6-E232-413E-BD53-8EBB87951DCB}" srcOrd="0" destOrd="0" presId="urn:microsoft.com/office/officeart/2005/8/layout/hierarchy4"/>
    <dgm:cxn modelId="{4A3FEB09-0FCF-43EA-93AA-6962AC4C6251}" type="presParOf" srcId="{D8781526-334E-49E1-9FD2-4B818B9C96A2}" destId="{533FCCBA-FE08-4140-BB93-968BFCA24CBE}" srcOrd="1" destOrd="0" presId="urn:microsoft.com/office/officeart/2005/8/layout/hierarchy4"/>
    <dgm:cxn modelId="{6F574097-CA7A-4D70-A668-4A0A6AEF2034}" type="presParOf" srcId="{754B006F-77A4-422C-9EBA-425A80714F06}" destId="{E10BC2DA-4361-48CB-9D5A-281780BCDAA8}" srcOrd="3" destOrd="0" presId="urn:microsoft.com/office/officeart/2005/8/layout/hierarchy4"/>
    <dgm:cxn modelId="{706023F6-47D7-4BB8-AF54-0DE6B3029C4E}" type="presParOf" srcId="{754B006F-77A4-422C-9EBA-425A80714F06}" destId="{43FBBD08-502B-4858-AD2E-A1D016685E4A}" srcOrd="4" destOrd="0" presId="urn:microsoft.com/office/officeart/2005/8/layout/hierarchy4"/>
    <dgm:cxn modelId="{B7F38094-7F52-4563-BC16-ED5F768D4815}" type="presParOf" srcId="{43FBBD08-502B-4858-AD2E-A1D016685E4A}" destId="{3A0205D1-6DF6-4804-A00F-5DE8D984DB5B}" srcOrd="0" destOrd="0" presId="urn:microsoft.com/office/officeart/2005/8/layout/hierarchy4"/>
    <dgm:cxn modelId="{1A2D72B0-498E-4B60-8B2F-D181664C33DD}" type="presParOf" srcId="{43FBBD08-502B-4858-AD2E-A1D016685E4A}" destId="{6EA72970-96E2-489B-880C-E1556B0EBF29}" srcOrd="1" destOrd="0" presId="urn:microsoft.com/office/officeart/2005/8/layout/hierarchy4"/>
    <dgm:cxn modelId="{A15AF064-4DAD-44F6-BBDF-F24C71383196}" type="presParOf" srcId="{754B006F-77A4-422C-9EBA-425A80714F06}" destId="{96BE375E-F36E-43C2-9EB8-A6705A80CFD3}" srcOrd="5" destOrd="0" presId="urn:microsoft.com/office/officeart/2005/8/layout/hierarchy4"/>
    <dgm:cxn modelId="{43587C8D-DEF9-4794-A05F-84925508B4C9}" type="presParOf" srcId="{754B006F-77A4-422C-9EBA-425A80714F06}" destId="{0AEA88CB-3354-4EA2-8000-A517D7FF2C85}" srcOrd="6" destOrd="0" presId="urn:microsoft.com/office/officeart/2005/8/layout/hierarchy4"/>
    <dgm:cxn modelId="{1F3B3A47-CDDF-4CA8-BC03-48D0AAE1B476}" type="presParOf" srcId="{0AEA88CB-3354-4EA2-8000-A517D7FF2C85}" destId="{75C262B0-2CD0-4401-A376-BCBD7D47DC99}" srcOrd="0" destOrd="0" presId="urn:microsoft.com/office/officeart/2005/8/layout/hierarchy4"/>
    <dgm:cxn modelId="{98BEE7A4-7A7C-46B7-893C-FF9084235243}" type="presParOf" srcId="{0AEA88CB-3354-4EA2-8000-A517D7FF2C85}" destId="{E9A2E58E-C460-4944-86DB-C4C02A3D9F9D}" srcOrd="1" destOrd="0" presId="urn:microsoft.com/office/officeart/2005/8/layout/hierarchy4"/>
    <dgm:cxn modelId="{D49EE13A-4DED-45D7-BFD7-DAF6E211447E}" type="presParOf" srcId="{754B006F-77A4-422C-9EBA-425A80714F06}" destId="{C7F0171B-C8F5-4837-9336-5E58DC873786}" srcOrd="7" destOrd="0" presId="urn:microsoft.com/office/officeart/2005/8/layout/hierarchy4"/>
    <dgm:cxn modelId="{D5D0DF91-BAE4-4B98-B36B-A227001378FE}" type="presParOf" srcId="{754B006F-77A4-422C-9EBA-425A80714F06}" destId="{202A0454-76F0-4F1B-91BE-B3F982A7E623}" srcOrd="8" destOrd="0" presId="urn:microsoft.com/office/officeart/2005/8/layout/hierarchy4"/>
    <dgm:cxn modelId="{3CCBE401-F30B-4297-A77E-A02D4CC863A6}" type="presParOf" srcId="{202A0454-76F0-4F1B-91BE-B3F982A7E623}" destId="{B11A2DD2-986B-4ED3-BEDF-8BA518E8DF76}" srcOrd="0" destOrd="0" presId="urn:microsoft.com/office/officeart/2005/8/layout/hierarchy4"/>
    <dgm:cxn modelId="{01F3CFA3-B163-4DA3-B3E0-974EE1458492}" type="presParOf" srcId="{202A0454-76F0-4F1B-91BE-B3F982A7E623}" destId="{808FA91A-0AEF-409C-9C7A-E9029284592F}" srcOrd="1" destOrd="0" presId="urn:microsoft.com/office/officeart/2005/8/layout/hierarchy4"/>
    <dgm:cxn modelId="{AA664227-D826-4C95-8B2E-899984A0BE73}" type="presParOf" srcId="{754B006F-77A4-422C-9EBA-425A80714F06}" destId="{FD5EEE6A-27A1-4FCC-88F5-572A764311BB}" srcOrd="9" destOrd="0" presId="urn:microsoft.com/office/officeart/2005/8/layout/hierarchy4"/>
    <dgm:cxn modelId="{C924BEB7-0016-4CAF-B94C-1CA88CE70AD5}" type="presParOf" srcId="{754B006F-77A4-422C-9EBA-425A80714F06}" destId="{B2D57768-0747-4C5A-97CF-5A66E74DA721}" srcOrd="10" destOrd="0" presId="urn:microsoft.com/office/officeart/2005/8/layout/hierarchy4"/>
    <dgm:cxn modelId="{E6C2A969-8AAD-4960-AE99-06EFE445C9BA}" type="presParOf" srcId="{B2D57768-0747-4C5A-97CF-5A66E74DA721}" destId="{7884AEFC-5143-46B2-99DC-438D1BE20A31}" srcOrd="0" destOrd="0" presId="urn:microsoft.com/office/officeart/2005/8/layout/hierarchy4"/>
    <dgm:cxn modelId="{0FC2ADAE-286F-42A6-A7E4-6AE471CF6FD3}" type="presParOf" srcId="{B2D57768-0747-4C5A-97CF-5A66E74DA721}" destId="{1375516F-060B-4184-9764-1B3A5E22712C}" srcOrd="1" destOrd="0" presId="urn:microsoft.com/office/officeart/2005/8/layout/hierarchy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D27FB-98A8-429A-9959-1AC0E1A2FC04}">
      <dsp:nvSpPr>
        <dsp:cNvPr id="0" name=""/>
        <dsp:cNvSpPr/>
      </dsp:nvSpPr>
      <dsp:spPr>
        <a:xfrm>
          <a:off x="58" y="14685"/>
          <a:ext cx="11956493" cy="2005311"/>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35280" tIns="335280" rIns="335280" bIns="335280" numCol="1" spcCol="1270" anchor="ctr" anchorCtr="0">
          <a:noAutofit/>
        </a:bodyPr>
        <a:lstStyle/>
        <a:p>
          <a:pPr marL="0" lvl="0" indent="0" algn="ctr" defTabSz="3911600">
            <a:lnSpc>
              <a:spcPct val="90000"/>
            </a:lnSpc>
            <a:spcBef>
              <a:spcPct val="0"/>
            </a:spcBef>
            <a:spcAft>
              <a:spcPct val="35000"/>
            </a:spcAft>
            <a:buNone/>
          </a:pPr>
          <a:r>
            <a:rPr lang="zh-CN" altLang="en-US" sz="8800" kern="1200" dirty="0"/>
            <a:t>准备工作</a:t>
          </a:r>
        </a:p>
      </dsp:txBody>
      <dsp:txXfrm>
        <a:off x="58792" y="73419"/>
        <a:ext cx="11839025" cy="1887843"/>
      </dsp:txXfrm>
    </dsp:sp>
    <dsp:sp modelId="{AD8BB4C5-8E10-4DA4-B67F-E1B404AC9983}">
      <dsp:nvSpPr>
        <dsp:cNvPr id="0" name=""/>
        <dsp:cNvSpPr/>
      </dsp:nvSpPr>
      <dsp:spPr>
        <a:xfrm>
          <a:off x="58"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①读入指令，用</a:t>
          </a:r>
          <a:r>
            <a:rPr lang="en-US" altLang="zh-CN" sz="2400" kern="1200" dirty="0"/>
            <a:t>main</a:t>
          </a:r>
          <a:r>
            <a:rPr lang="zh-CN" altLang="en-US" sz="2400" kern="1200" dirty="0"/>
            <a:t>函数中的内置参数</a:t>
          </a:r>
        </a:p>
      </dsp:txBody>
      <dsp:txXfrm>
        <a:off x="54605" y="2371357"/>
        <a:ext cx="1753288" cy="1896217"/>
      </dsp:txXfrm>
    </dsp:sp>
    <dsp:sp modelId="{32B023E6-E232-413E-BD53-8EBB87951DCB}">
      <dsp:nvSpPr>
        <dsp:cNvPr id="0" name=""/>
        <dsp:cNvSpPr/>
      </dsp:nvSpPr>
      <dsp:spPr>
        <a:xfrm>
          <a:off x="2018880"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②对指令进行处理</a:t>
          </a:r>
        </a:p>
      </dsp:txBody>
      <dsp:txXfrm>
        <a:off x="2073427" y="2371357"/>
        <a:ext cx="1753288" cy="1896217"/>
      </dsp:txXfrm>
    </dsp:sp>
    <dsp:sp modelId="{3A0205D1-6DF6-4804-A00F-5DE8D984DB5B}">
      <dsp:nvSpPr>
        <dsp:cNvPr id="0" name=""/>
        <dsp:cNvSpPr/>
      </dsp:nvSpPr>
      <dsp:spPr>
        <a:xfrm>
          <a:off x="4037702"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③为编译器分配空间</a:t>
          </a:r>
        </a:p>
      </dsp:txBody>
      <dsp:txXfrm>
        <a:off x="4092249" y="2371357"/>
        <a:ext cx="1753288" cy="1896217"/>
      </dsp:txXfrm>
    </dsp:sp>
    <dsp:sp modelId="{75C262B0-2CD0-4401-A376-BCBD7D47DC99}">
      <dsp:nvSpPr>
        <dsp:cNvPr id="0" name=""/>
        <dsp:cNvSpPr/>
      </dsp:nvSpPr>
      <dsp:spPr>
        <a:xfrm>
          <a:off x="6056525"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④打开文件并分配空间以读取文件</a:t>
          </a:r>
        </a:p>
      </dsp:txBody>
      <dsp:txXfrm>
        <a:off x="6111072" y="2371357"/>
        <a:ext cx="1753288" cy="1896217"/>
      </dsp:txXfrm>
    </dsp:sp>
    <dsp:sp modelId="{B11A2DD2-986B-4ED3-BEDF-8BA518E8DF76}">
      <dsp:nvSpPr>
        <dsp:cNvPr id="0" name=""/>
        <dsp:cNvSpPr/>
      </dsp:nvSpPr>
      <dsp:spPr>
        <a:xfrm>
          <a:off x="8075347"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⑤读入文件到</a:t>
          </a:r>
          <a:r>
            <a:rPr lang="en-US" altLang="zh-CN" sz="2400" kern="1200" dirty="0" err="1"/>
            <a:t>src</a:t>
          </a:r>
          <a:r>
            <a:rPr lang="zh-CN" altLang="en-US" sz="2400" kern="1200" dirty="0"/>
            <a:t>地址，封口，关闭文件</a:t>
          </a:r>
        </a:p>
      </dsp:txBody>
      <dsp:txXfrm>
        <a:off x="8129894" y="2371357"/>
        <a:ext cx="1753288" cy="1896217"/>
      </dsp:txXfrm>
    </dsp:sp>
    <dsp:sp modelId="{7884AEFC-5143-46B2-99DC-438D1BE20A31}">
      <dsp:nvSpPr>
        <dsp:cNvPr id="0" name=""/>
        <dsp:cNvSpPr/>
      </dsp:nvSpPr>
      <dsp:spPr>
        <a:xfrm>
          <a:off x="10094169" y="2316810"/>
          <a:ext cx="1862382" cy="2005311"/>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zh-CN" altLang="en-US" sz="2000" kern="1200" dirty="0"/>
            <a:t>⑥进行语法分析并返回虚拟机，进行语义分析，生成机器语言</a:t>
          </a:r>
        </a:p>
      </dsp:txBody>
      <dsp:txXfrm>
        <a:off x="10148716" y="2371357"/>
        <a:ext cx="1753288" cy="189621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png>
</file>

<file path=ppt/media/image2.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3A90C9-AB97-459D-B2E9-8BF942CB5929}" type="datetimeFigureOut">
              <a:rPr lang="zh-CN" altLang="en-US" smtClean="0"/>
              <a:t>2023/6/11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27C8A8-7B9B-4870-947A-CD76A7E97BE7}" type="slidenum">
              <a:rPr lang="zh-CN" altLang="en-US" smtClean="0"/>
              <a:t>‹#›</a:t>
            </a:fld>
            <a:endParaRPr lang="zh-CN" altLang="en-US"/>
          </a:p>
        </p:txBody>
      </p:sp>
    </p:spTree>
    <p:extLst>
      <p:ext uri="{BB962C8B-B14F-4D97-AF65-F5344CB8AC3E}">
        <p14:creationId xmlns:p14="http://schemas.microsoft.com/office/powerpoint/2010/main" val="3893403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1</a:t>
            </a:fld>
            <a:endParaRPr lang="zh-CN" altLang="en-US"/>
          </a:p>
        </p:txBody>
      </p:sp>
    </p:spTree>
    <p:extLst>
      <p:ext uri="{BB962C8B-B14F-4D97-AF65-F5344CB8AC3E}">
        <p14:creationId xmlns:p14="http://schemas.microsoft.com/office/powerpoint/2010/main" val="1998657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①将</a:t>
            </a:r>
            <a:r>
              <a:rPr lang="en-US" altLang="zh-CN" dirty="0"/>
              <a:t>id3</a:t>
            </a:r>
            <a:r>
              <a:rPr lang="zh-CN" altLang="en-US" dirty="0"/>
              <a:t>的值加载到寄存器</a:t>
            </a:r>
            <a:r>
              <a:rPr lang="en-US" altLang="zh-CN" dirty="0"/>
              <a:t>R2</a:t>
            </a:r>
            <a:r>
              <a:rPr lang="zh-CN" altLang="en-US" dirty="0"/>
              <a:t>中（</a:t>
            </a:r>
            <a:r>
              <a:rPr lang="en-US" altLang="zh-CN" dirty="0"/>
              <a:t>LDF</a:t>
            </a:r>
            <a:r>
              <a:rPr lang="zh-CN" altLang="en-US" dirty="0"/>
              <a:t>指的是</a:t>
            </a:r>
            <a:r>
              <a:rPr lang="en-US" altLang="zh-CN" dirty="0"/>
              <a:t>load float </a:t>
            </a:r>
            <a:r>
              <a:rPr lang="zh-CN" altLang="en-US" dirty="0"/>
              <a:t>即将</a:t>
            </a:r>
            <a:r>
              <a:rPr lang="en-US" altLang="zh-CN" dirty="0"/>
              <a:t>id</a:t>
            </a:r>
            <a:r>
              <a:rPr lang="zh-CN" altLang="en-US" dirty="0"/>
              <a:t>作为浮点数并加载到</a:t>
            </a:r>
            <a:r>
              <a:rPr lang="en-US" altLang="zh-CN" dirty="0"/>
              <a:t>R2</a:t>
            </a:r>
            <a:r>
              <a:rPr lang="zh-CN" altLang="en-US" dirty="0"/>
              <a:t>中）</a:t>
            </a:r>
            <a:endParaRPr lang="en-US" altLang="zh-CN" dirty="0"/>
          </a:p>
          <a:p>
            <a:r>
              <a:rPr lang="zh-CN" altLang="en-US" dirty="0"/>
              <a:t>②将</a:t>
            </a:r>
            <a:r>
              <a:rPr lang="en-US" altLang="zh-CN" dirty="0"/>
              <a:t>R2</a:t>
            </a:r>
            <a:r>
              <a:rPr lang="zh-CN" altLang="en-US" dirty="0"/>
              <a:t>中的值，即</a:t>
            </a:r>
            <a:r>
              <a:rPr lang="en-US" altLang="zh-CN" dirty="0"/>
              <a:t>id3</a:t>
            </a:r>
            <a:r>
              <a:rPr lang="zh-CN" altLang="en-US" dirty="0"/>
              <a:t>，与</a:t>
            </a:r>
            <a:r>
              <a:rPr lang="en-US" altLang="zh-CN" dirty="0"/>
              <a:t>30.0</a:t>
            </a:r>
            <a:r>
              <a:rPr lang="zh-CN" altLang="en-US" dirty="0"/>
              <a:t>相乘，相乘之后的结果仍然存在</a:t>
            </a:r>
            <a:r>
              <a:rPr lang="en-US" altLang="zh-CN" dirty="0"/>
              <a:t>R2</a:t>
            </a:r>
            <a:r>
              <a:rPr lang="zh-CN" altLang="en-US" dirty="0"/>
              <a:t>中</a:t>
            </a:r>
            <a:endParaRPr lang="en-US" altLang="zh-CN" dirty="0"/>
          </a:p>
          <a:p>
            <a:r>
              <a:rPr lang="zh-CN" altLang="en-US" dirty="0"/>
              <a:t>③同样，将</a:t>
            </a:r>
            <a:r>
              <a:rPr lang="en-US" altLang="zh-CN" dirty="0"/>
              <a:t>id2</a:t>
            </a:r>
            <a:r>
              <a:rPr lang="zh-CN" altLang="en-US" dirty="0"/>
              <a:t>加载到</a:t>
            </a:r>
            <a:r>
              <a:rPr lang="en-US" altLang="zh-CN" dirty="0"/>
              <a:t>R1</a:t>
            </a:r>
            <a:r>
              <a:rPr lang="zh-CN" altLang="en-US" dirty="0"/>
              <a:t>中</a:t>
            </a:r>
            <a:endParaRPr lang="en-US" altLang="zh-CN" dirty="0"/>
          </a:p>
          <a:p>
            <a:r>
              <a:rPr lang="zh-CN" altLang="en-US" dirty="0"/>
              <a:t>④将</a:t>
            </a:r>
            <a:r>
              <a:rPr lang="en-US" altLang="zh-CN" dirty="0"/>
              <a:t>R2</a:t>
            </a:r>
            <a:r>
              <a:rPr lang="zh-CN" altLang="en-US" dirty="0"/>
              <a:t>和</a:t>
            </a:r>
            <a:r>
              <a:rPr lang="en-US" altLang="zh-CN" dirty="0"/>
              <a:t>R1</a:t>
            </a:r>
            <a:r>
              <a:rPr lang="zh-CN" altLang="en-US" dirty="0"/>
              <a:t>相加，更具体一点是将</a:t>
            </a:r>
            <a:r>
              <a:rPr lang="en-US" altLang="zh-CN" dirty="0"/>
              <a:t>R2</a:t>
            </a:r>
            <a:r>
              <a:rPr lang="zh-CN" altLang="en-US" dirty="0"/>
              <a:t>的值加到</a:t>
            </a:r>
            <a:r>
              <a:rPr lang="en-US" altLang="zh-CN" dirty="0"/>
              <a:t>R1</a:t>
            </a:r>
            <a:r>
              <a:rPr lang="zh-CN" altLang="en-US" dirty="0"/>
              <a:t>中，这条指令执行完了之后，将会是这样一个结果，即</a:t>
            </a:r>
            <a:r>
              <a:rPr lang="en-US" altLang="zh-CN" dirty="0"/>
              <a:t>R2</a:t>
            </a:r>
            <a:r>
              <a:rPr lang="zh-CN" altLang="en-US" dirty="0"/>
              <a:t>的值还是</a:t>
            </a:r>
            <a:r>
              <a:rPr lang="en-US" altLang="zh-CN" dirty="0"/>
              <a:t>id3 * 30.0</a:t>
            </a:r>
            <a:r>
              <a:rPr lang="zh-CN" altLang="en-US" dirty="0"/>
              <a:t>，而</a:t>
            </a:r>
            <a:r>
              <a:rPr lang="en-US" altLang="zh-CN" dirty="0"/>
              <a:t>R1</a:t>
            </a:r>
            <a:r>
              <a:rPr lang="zh-CN" altLang="en-US" dirty="0"/>
              <a:t>的值就是</a:t>
            </a:r>
            <a:r>
              <a:rPr lang="en-US" altLang="zh-CN" dirty="0"/>
              <a:t>id2 + id3 * 30.0</a:t>
            </a:r>
          </a:p>
          <a:p>
            <a:r>
              <a:rPr lang="zh-CN" altLang="en-US" dirty="0"/>
              <a:t>⑤然后就是</a:t>
            </a:r>
            <a:r>
              <a:rPr lang="en-US" altLang="zh-CN" dirty="0"/>
              <a:t>STF</a:t>
            </a:r>
            <a:r>
              <a:rPr lang="zh-CN" altLang="en-US" dirty="0"/>
              <a:t>（</a:t>
            </a:r>
            <a:r>
              <a:rPr lang="en-US" altLang="zh-CN" dirty="0"/>
              <a:t>store float</a:t>
            </a:r>
            <a:r>
              <a:rPr lang="zh-CN" altLang="en-US" dirty="0"/>
              <a:t>）将</a:t>
            </a:r>
            <a:r>
              <a:rPr lang="en-US" altLang="zh-CN" dirty="0"/>
              <a:t>R1</a:t>
            </a:r>
            <a:r>
              <a:rPr lang="zh-CN" altLang="en-US" dirty="0"/>
              <a:t>的值作为浮点数，保存到</a:t>
            </a:r>
            <a:r>
              <a:rPr lang="en-US" altLang="zh-CN" dirty="0"/>
              <a:t>id1</a:t>
            </a:r>
            <a:r>
              <a:rPr lang="zh-CN" altLang="en-US" dirty="0"/>
              <a:t>寄存器上</a:t>
            </a:r>
            <a:endParaRPr lang="en-US" altLang="zh-CN" dirty="0"/>
          </a:p>
          <a:p>
            <a:endParaRPr lang="en-US" altLang="zh-CN" dirty="0"/>
          </a:p>
          <a:p>
            <a:r>
              <a:rPr lang="zh-CN" altLang="en-US" dirty="0"/>
              <a:t>其实在这一步上就已经有和机器相关的内容了，即在对寄存器的读写中，会涉及到该机器的字长，就会有其独特的读写规则。</a:t>
            </a:r>
            <a:endParaRPr lang="en-US" altLang="zh-CN" dirty="0"/>
          </a:p>
          <a:p>
            <a:r>
              <a:rPr lang="zh-CN" altLang="en-US" dirty="0"/>
              <a:t>其后就是复杂的及其相关代码优化，这里一个简单的例子就是在机器相关代码中将</a:t>
            </a:r>
            <a:r>
              <a:rPr lang="en-US" altLang="zh-CN" dirty="0" err="1"/>
              <a:t>inttofloat</a:t>
            </a:r>
            <a:r>
              <a:rPr lang="zh-CN" altLang="en-US" dirty="0"/>
              <a:t>（</a:t>
            </a:r>
            <a:r>
              <a:rPr lang="en-US" altLang="zh-CN" dirty="0"/>
              <a:t>number</a:t>
            </a:r>
            <a:r>
              <a:rPr lang="zh-CN" altLang="en-US" dirty="0"/>
              <a:t>）直接替换成了</a:t>
            </a:r>
            <a:r>
              <a:rPr lang="en-US" altLang="zh-CN" dirty="0"/>
              <a:t>30.0</a:t>
            </a:r>
            <a:r>
              <a:rPr lang="zh-CN" altLang="en-US" dirty="0"/>
              <a:t>。</a:t>
            </a:r>
            <a:r>
              <a:rPr lang="zh-CN" altLang="en-US" b="0" i="0" dirty="0">
                <a:solidFill>
                  <a:srgbClr val="24292F"/>
                </a:solidFill>
                <a:effectLst/>
                <a:latin typeface="-apple-system"/>
              </a:rPr>
              <a:t>因为将整数转换为浮点数的过程依赖于具体机器上浮点数的表示和运算方式，不同机器之间可能存在差异。</a:t>
            </a:r>
            <a:endParaRPr lang="en-US" altLang="zh-CN"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10</a:t>
            </a:fld>
            <a:endParaRPr lang="zh-CN" altLang="en-US"/>
          </a:p>
        </p:txBody>
      </p:sp>
    </p:spTree>
    <p:extLst>
      <p:ext uri="{BB962C8B-B14F-4D97-AF65-F5344CB8AC3E}">
        <p14:creationId xmlns:p14="http://schemas.microsoft.com/office/powerpoint/2010/main" val="21166847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在完整代码中，</a:t>
            </a:r>
            <a:r>
              <a:rPr lang="en-US" altLang="zh-CN" dirty="0"/>
              <a:t>next</a:t>
            </a:r>
            <a:r>
              <a:rPr lang="zh-CN" altLang="en-US" dirty="0"/>
              <a:t>作用不仅仅是读取当前字符并指向下一个字符，还要处理，如果当前字符是数字，是字母，或者是操作运算符，有对应的操作。</a:t>
            </a:r>
            <a:endParaRPr lang="en-US" altLang="zh-CN" dirty="0"/>
          </a:p>
          <a:p>
            <a:r>
              <a:rPr lang="en-US" altLang="zh-CN" dirty="0" err="1"/>
              <a:t>Src</a:t>
            </a:r>
            <a:r>
              <a:rPr lang="zh-CN" altLang="en-US" dirty="0"/>
              <a:t>指向的内容，当作</a:t>
            </a:r>
            <a:r>
              <a:rPr lang="en-US" altLang="zh-CN" dirty="0"/>
              <a:t>int</a:t>
            </a:r>
            <a:r>
              <a:rPr lang="zh-CN" altLang="en-US" dirty="0"/>
              <a:t>类型传递给</a:t>
            </a:r>
            <a:r>
              <a:rPr lang="en-US" altLang="zh-CN" dirty="0"/>
              <a:t>token</a:t>
            </a:r>
            <a:r>
              <a:rPr lang="zh-CN" altLang="en-US" dirty="0"/>
              <a:t>，然后</a:t>
            </a:r>
            <a:r>
              <a:rPr lang="en-US" altLang="zh-CN" dirty="0" err="1"/>
              <a:t>src</a:t>
            </a:r>
            <a:r>
              <a:rPr lang="zh-CN" altLang="en-US" dirty="0"/>
              <a:t>以</a:t>
            </a:r>
            <a:r>
              <a:rPr lang="en-US" altLang="zh-CN" dirty="0"/>
              <a:t>char*</a:t>
            </a:r>
            <a:r>
              <a:rPr lang="zh-CN" altLang="en-US" dirty="0"/>
              <a:t>所占的字节数为单位向后移动。（也可以把</a:t>
            </a:r>
            <a:r>
              <a:rPr lang="en-US" altLang="zh-CN" dirty="0" err="1"/>
              <a:t>src</a:t>
            </a:r>
            <a:r>
              <a:rPr lang="zh-CN" altLang="en-US" dirty="0"/>
              <a:t>理解为一个字符数组，然后不断遍历其元素）</a:t>
            </a:r>
            <a:endParaRPr lang="en-US" altLang="zh-CN" dirty="0"/>
          </a:p>
          <a:p>
            <a:r>
              <a:rPr lang="zh-CN" altLang="en-US" dirty="0"/>
              <a:t>此处</a:t>
            </a:r>
            <a:r>
              <a:rPr lang="en-US" altLang="zh-CN" dirty="0" err="1"/>
              <a:t>src</a:t>
            </a:r>
            <a:r>
              <a:rPr lang="zh-CN" altLang="en-US" dirty="0"/>
              <a:t>所指向的内容其实就是字符的</a:t>
            </a:r>
            <a:r>
              <a:rPr lang="en-US" altLang="zh-CN" dirty="0"/>
              <a:t>ASCII</a:t>
            </a:r>
            <a:r>
              <a:rPr lang="zh-CN" altLang="en-US" dirty="0"/>
              <a:t>码的值（在</a:t>
            </a:r>
            <a:r>
              <a:rPr lang="en-US" altLang="zh-CN" dirty="0"/>
              <a:t>C</a:t>
            </a:r>
            <a:r>
              <a:rPr lang="zh-CN" altLang="en-US" dirty="0"/>
              <a:t>语言中，</a:t>
            </a:r>
            <a:r>
              <a:rPr lang="en-US" altLang="zh-CN" dirty="0"/>
              <a:t>char</a:t>
            </a:r>
            <a:r>
              <a:rPr lang="zh-CN" altLang="en-US" dirty="0"/>
              <a:t>类型就是默认编码成</a:t>
            </a:r>
            <a:r>
              <a:rPr lang="en-US" altLang="zh-CN" dirty="0"/>
              <a:t>ASCII</a:t>
            </a:r>
            <a:r>
              <a:rPr lang="zh-CN" altLang="en-US" dirty="0"/>
              <a:t>）</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12</a:t>
            </a:fld>
            <a:endParaRPr lang="zh-CN" altLang="en-US"/>
          </a:p>
        </p:txBody>
      </p:sp>
    </p:spTree>
    <p:extLst>
      <p:ext uri="{BB962C8B-B14F-4D97-AF65-F5344CB8AC3E}">
        <p14:creationId xmlns:p14="http://schemas.microsoft.com/office/powerpoint/2010/main" val="11046874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先读取一个</a:t>
            </a:r>
            <a:r>
              <a:rPr lang="en-US" altLang="zh-CN" dirty="0"/>
              <a:t>token</a:t>
            </a:r>
            <a:r>
              <a:rPr lang="zh-CN" altLang="en-US" dirty="0"/>
              <a:t>，然后进行分析，真正的</a:t>
            </a:r>
            <a:r>
              <a:rPr lang="en-US" altLang="zh-CN" dirty="0"/>
              <a:t>program</a:t>
            </a:r>
            <a:r>
              <a:rPr lang="zh-CN" altLang="en-US" dirty="0"/>
              <a:t>函数不是将这些</a:t>
            </a:r>
            <a:r>
              <a:rPr lang="en-US" altLang="zh-CN" dirty="0"/>
              <a:t>token</a:t>
            </a:r>
            <a:r>
              <a:rPr lang="zh-CN" altLang="en-US" dirty="0"/>
              <a:t>打印出来，而是进行之前说的 </a:t>
            </a:r>
            <a:r>
              <a:rPr lang="zh-CN" altLang="en-US" b="1" dirty="0"/>
              <a:t>语法分析。</a:t>
            </a:r>
            <a:r>
              <a:rPr lang="zh-CN" altLang="en-US" b="0" dirty="0"/>
              <a:t>即</a:t>
            </a:r>
            <a:r>
              <a:rPr lang="en-US" altLang="zh-CN" b="0" dirty="0"/>
              <a:t>next</a:t>
            </a:r>
            <a:r>
              <a:rPr lang="zh-CN" altLang="en-US" b="0" dirty="0"/>
              <a:t>读取之后，将字符流变成了符号流，然后</a:t>
            </a:r>
            <a:r>
              <a:rPr lang="en-US" altLang="zh-CN" b="0" dirty="0"/>
              <a:t>program</a:t>
            </a:r>
            <a:r>
              <a:rPr lang="zh-CN" altLang="en-US" b="0" dirty="0"/>
              <a:t>将符号流进行语法分析，形成</a:t>
            </a:r>
            <a:r>
              <a:rPr lang="zh-CN" altLang="en-US" b="1" dirty="0"/>
              <a:t>语法树</a:t>
            </a:r>
            <a:r>
              <a:rPr lang="en-US" altLang="zh-CN" b="1" dirty="0"/>
              <a:t>1.</a:t>
            </a:r>
            <a:r>
              <a:rPr lang="zh-CN" altLang="en-US" b="1" dirty="0"/>
              <a:t>并检查语法树</a:t>
            </a:r>
            <a:r>
              <a:rPr lang="en-US" altLang="zh-CN" b="1" dirty="0"/>
              <a:t>1</a:t>
            </a:r>
            <a:r>
              <a:rPr lang="zh-CN" altLang="en-US" b="1" dirty="0"/>
              <a:t>是否符合语法规则</a:t>
            </a:r>
            <a:endParaRPr lang="en-US" altLang="zh-CN" b="1" dirty="0"/>
          </a:p>
          <a:p>
            <a:r>
              <a:rPr lang="en-US" altLang="zh-CN" b="1" dirty="0"/>
              <a:t>GB2312</a:t>
            </a:r>
            <a:r>
              <a:rPr lang="zh-CN" altLang="en-US" b="1" dirty="0"/>
              <a:t>、</a:t>
            </a:r>
            <a:r>
              <a:rPr lang="en-US" altLang="zh-CN" b="1" dirty="0"/>
              <a:t>GBK</a:t>
            </a:r>
            <a:r>
              <a:rPr lang="zh-CN" altLang="en-US" b="1" dirty="0"/>
              <a:t>、</a:t>
            </a:r>
            <a:r>
              <a:rPr lang="en-US" altLang="zh-CN" b="1" dirty="0"/>
              <a:t>Unicode </a:t>
            </a:r>
            <a:r>
              <a:rPr lang="zh-CN" altLang="en-US" b="1" dirty="0"/>
              <a:t>采用两个字节表示一个中文字符，</a:t>
            </a:r>
            <a:r>
              <a:rPr lang="en-US" altLang="zh-CN" b="0" dirty="0"/>
              <a:t>GB18030</a:t>
            </a:r>
            <a:r>
              <a:rPr lang="zh-CN" altLang="en-US" b="0" dirty="0"/>
              <a:t>采用</a:t>
            </a:r>
            <a:r>
              <a:rPr lang="en-US" altLang="zh-CN" b="0" dirty="0"/>
              <a:t>1~4</a:t>
            </a:r>
            <a:r>
              <a:rPr lang="zh-CN" altLang="en-US" b="0" dirty="0"/>
              <a:t>字节不等，表示中文字符。</a:t>
            </a:r>
            <a:endParaRPr lang="en-US" altLang="zh-CN" b="0" dirty="0"/>
          </a:p>
          <a:p>
            <a:r>
              <a:rPr lang="zh-CN" altLang="en-US" b="0" dirty="0"/>
              <a:t>按照</a:t>
            </a:r>
            <a:r>
              <a:rPr lang="en-US" altLang="zh-CN" b="0" dirty="0"/>
              <a:t>next</a:t>
            </a:r>
            <a:r>
              <a:rPr lang="zh-CN" altLang="en-US" b="0" dirty="0"/>
              <a:t>函数，读取的就是字符的</a:t>
            </a:r>
            <a:r>
              <a:rPr lang="en-US" altLang="zh-CN" b="0" dirty="0"/>
              <a:t>ASCII</a:t>
            </a:r>
            <a:r>
              <a:rPr lang="zh-CN" altLang="en-US" b="0" dirty="0"/>
              <a:t>码值，然而在</a:t>
            </a:r>
            <a:r>
              <a:rPr lang="en-US" altLang="zh-CN" b="0" dirty="0"/>
              <a:t>ASCII</a:t>
            </a:r>
            <a:r>
              <a:rPr lang="zh-CN" altLang="en-US" b="0" dirty="0"/>
              <a:t>中并没有中文（中文分两个及以上字节编码，因此，就算逐个字节读入，那么也一定不在</a:t>
            </a:r>
            <a:r>
              <a:rPr lang="en-US" altLang="zh-CN" b="0" dirty="0"/>
              <a:t>ASCII</a:t>
            </a:r>
            <a:r>
              <a:rPr lang="zh-CN" altLang="en-US" b="0" dirty="0"/>
              <a:t>表中），因此要么是负数，死循环，要么是乱码</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13</a:t>
            </a:fld>
            <a:endParaRPr lang="zh-CN" altLang="en-US"/>
          </a:p>
        </p:txBody>
      </p:sp>
    </p:spTree>
    <p:extLst>
      <p:ext uri="{BB962C8B-B14F-4D97-AF65-F5344CB8AC3E}">
        <p14:creationId xmlns:p14="http://schemas.microsoft.com/office/powerpoint/2010/main" val="5875641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例如上述一直在用的一个例子：</a:t>
            </a:r>
            <a:r>
              <a:rPr lang="en-US" altLang="zh-CN" b="0" i="0" dirty="0">
                <a:solidFill>
                  <a:srgbClr val="000000"/>
                </a:solidFill>
                <a:effectLst/>
                <a:latin typeface="v-sans"/>
              </a:rPr>
              <a:t>a=</a:t>
            </a:r>
            <a:r>
              <a:rPr lang="en-US" altLang="zh-CN" b="0" i="0" dirty="0" err="1">
                <a:solidFill>
                  <a:srgbClr val="000000"/>
                </a:solidFill>
                <a:effectLst/>
                <a:latin typeface="v-sans"/>
              </a:rPr>
              <a:t>b+c</a:t>
            </a:r>
            <a:r>
              <a:rPr lang="en-US" altLang="zh-CN" b="0" i="0" dirty="0">
                <a:solidFill>
                  <a:srgbClr val="000000"/>
                </a:solidFill>
                <a:effectLst/>
                <a:latin typeface="v-sans"/>
              </a:rPr>
              <a:t>*30</a:t>
            </a:r>
            <a:r>
              <a:rPr lang="zh-CN" altLang="en-US" b="0" i="0" dirty="0">
                <a:solidFill>
                  <a:srgbClr val="000000"/>
                </a:solidFill>
                <a:effectLst/>
                <a:latin typeface="v-sans"/>
              </a:rPr>
              <a:t>。</a:t>
            </a:r>
            <a:r>
              <a:rPr lang="en-US" altLang="zh-CN" dirty="0"/>
              <a:t>Expression</a:t>
            </a:r>
            <a:r>
              <a:rPr lang="zh-CN" altLang="en-US" dirty="0"/>
              <a:t>函数主要是用递归下降解析该表达式，并生成抽象的语法树。</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14</a:t>
            </a:fld>
            <a:endParaRPr lang="zh-CN" altLang="en-US"/>
          </a:p>
        </p:txBody>
      </p:sp>
    </p:spTree>
    <p:extLst>
      <p:ext uri="{BB962C8B-B14F-4D97-AF65-F5344CB8AC3E}">
        <p14:creationId xmlns:p14="http://schemas.microsoft.com/office/powerpoint/2010/main" val="4287188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例如上述一直在用的一个例子：</a:t>
            </a:r>
            <a:r>
              <a:rPr lang="en-US" altLang="zh-CN" b="0" i="0" dirty="0">
                <a:solidFill>
                  <a:srgbClr val="000000"/>
                </a:solidFill>
                <a:effectLst/>
                <a:latin typeface="v-sans"/>
              </a:rPr>
              <a:t>a=</a:t>
            </a:r>
            <a:r>
              <a:rPr lang="en-US" altLang="zh-CN" b="0" i="0" dirty="0" err="1">
                <a:solidFill>
                  <a:srgbClr val="000000"/>
                </a:solidFill>
                <a:effectLst/>
                <a:latin typeface="v-sans"/>
              </a:rPr>
              <a:t>b+c</a:t>
            </a:r>
            <a:r>
              <a:rPr lang="en-US" altLang="zh-CN" b="0" i="0" dirty="0">
                <a:solidFill>
                  <a:srgbClr val="000000"/>
                </a:solidFill>
                <a:effectLst/>
                <a:latin typeface="v-sans"/>
              </a:rPr>
              <a:t>*30</a:t>
            </a:r>
            <a:r>
              <a:rPr lang="zh-CN" altLang="en-US" b="0" i="0" dirty="0">
                <a:solidFill>
                  <a:srgbClr val="000000"/>
                </a:solidFill>
                <a:effectLst/>
                <a:latin typeface="v-sans"/>
              </a:rPr>
              <a:t>。</a:t>
            </a:r>
            <a:r>
              <a:rPr lang="en-US" altLang="zh-CN" dirty="0"/>
              <a:t>Expression</a:t>
            </a:r>
            <a:r>
              <a:rPr lang="zh-CN" altLang="en-US" dirty="0"/>
              <a:t>函数主要是用递归下降解析该表达式，并生成抽象的语法树。</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15</a:t>
            </a:fld>
            <a:endParaRPr lang="zh-CN" altLang="en-US"/>
          </a:p>
        </p:txBody>
      </p:sp>
    </p:spTree>
    <p:extLst>
      <p:ext uri="{BB962C8B-B14F-4D97-AF65-F5344CB8AC3E}">
        <p14:creationId xmlns:p14="http://schemas.microsoft.com/office/powerpoint/2010/main" val="8747288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虚拟机中定义的内容是基于内存中的操作的，先开辟一个栈空间按，用一些寄存器来保存一些重要内容（比如栈顶），基于这些指针的灵活操作，实现各种功能。</a:t>
            </a:r>
            <a:endParaRPr lang="en-US" altLang="zh-CN" dirty="0"/>
          </a:p>
          <a:p>
            <a:r>
              <a:rPr lang="zh-CN" altLang="en-US" dirty="0"/>
              <a:t>其中包含单纯的寄存器操作指令，子函数调用指令，运算符实现指令，以及一些内置函数（</a:t>
            </a:r>
            <a:r>
              <a:rPr lang="en-US" altLang="zh-CN" dirty="0"/>
              <a:t>exit</a:t>
            </a:r>
            <a:r>
              <a:rPr lang="zh-CN" altLang="en-US" dirty="0"/>
              <a:t>，</a:t>
            </a:r>
            <a:r>
              <a:rPr lang="en-US" altLang="zh-CN" dirty="0"/>
              <a:t>open</a:t>
            </a:r>
            <a:r>
              <a:rPr lang="zh-CN" altLang="en-US" dirty="0"/>
              <a:t>，</a:t>
            </a:r>
            <a:r>
              <a:rPr lang="en-US" altLang="zh-CN" dirty="0"/>
              <a:t>read</a:t>
            </a:r>
            <a:r>
              <a:rPr lang="zh-CN" altLang="en-US" dirty="0"/>
              <a:t>等函数）</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16</a:t>
            </a:fld>
            <a:endParaRPr lang="zh-CN" altLang="en-US"/>
          </a:p>
        </p:txBody>
      </p:sp>
    </p:spTree>
    <p:extLst>
      <p:ext uri="{BB962C8B-B14F-4D97-AF65-F5344CB8AC3E}">
        <p14:creationId xmlns:p14="http://schemas.microsoft.com/office/powerpoint/2010/main" val="3802495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实现一个极简编译器的流程</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17</a:t>
            </a:fld>
            <a:endParaRPr lang="zh-CN" altLang="en-US"/>
          </a:p>
        </p:txBody>
      </p:sp>
    </p:spTree>
    <p:extLst>
      <p:ext uri="{BB962C8B-B14F-4D97-AF65-F5344CB8AC3E}">
        <p14:creationId xmlns:p14="http://schemas.microsoft.com/office/powerpoint/2010/main" val="3034681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实现一个极简编译器的流程</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18</a:t>
            </a:fld>
            <a:endParaRPr lang="zh-CN" altLang="en-US"/>
          </a:p>
        </p:txBody>
      </p:sp>
    </p:spTree>
    <p:extLst>
      <p:ext uri="{BB962C8B-B14F-4D97-AF65-F5344CB8AC3E}">
        <p14:creationId xmlns:p14="http://schemas.microsoft.com/office/powerpoint/2010/main" val="19370434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语法分析器生成的语法树反映了 </a:t>
            </a:r>
            <a:r>
              <a:rPr lang="zh-CN" altLang="en-US" b="1" dirty="0"/>
              <a:t>源代码 </a:t>
            </a:r>
            <a:r>
              <a:rPr lang="zh-CN" altLang="en-US" dirty="0"/>
              <a:t>的语法结构 ， 它只考虑了程序的语法形式，并</a:t>
            </a:r>
            <a:r>
              <a:rPr lang="zh-CN" altLang="en-US" b="1" dirty="0"/>
              <a:t>忽略了实际运行时所需的细节（内存管理或者是数据类型）</a:t>
            </a:r>
            <a:r>
              <a:rPr lang="zh-CN" altLang="en-US" dirty="0"/>
              <a:t>。</a:t>
            </a:r>
          </a:p>
          <a:p>
            <a:r>
              <a:rPr lang="zh-CN" altLang="en-US" dirty="0"/>
              <a:t>语义分析生成的语法树 </a:t>
            </a:r>
            <a:r>
              <a:rPr lang="zh-CN" altLang="en-US" b="1" dirty="0"/>
              <a:t>还考虑了程序的语义信息 </a:t>
            </a:r>
            <a:r>
              <a:rPr lang="zh-CN" altLang="en-US" dirty="0"/>
              <a:t>，并且确保程序在运行时能够正确地执行（即上述的运行所需要的细节）。例如，在类型检查过程中，语义分析器会对变量和表达式的类型进行检查，并在需要时自动插入强制类型转换等操作，以确保程序在运行时不会发生类型错误。此外，语义分析器还会检查并处理作用域、函数调用等。</a:t>
            </a:r>
            <a:endParaRPr lang="en-US" altLang="zh-CN" dirty="0"/>
          </a:p>
          <a:p>
            <a:r>
              <a:rPr lang="zh-CN" altLang="en-US" b="1" dirty="0"/>
              <a:t>六级：选词填空即语法分析，，阅读理解即语义分析</a:t>
            </a:r>
          </a:p>
          <a:p>
            <a:r>
              <a:rPr lang="zh-CN" altLang="en-US" dirty="0"/>
              <a:t>总的来说，语法分析生成的语法树主要用于代码的解析和理解，而语义分析生成的语法树则更多地涉及到代码的执行和真正的语义。</a:t>
            </a:r>
            <a:endParaRPr lang="en-US" altLang="zh-CN" dirty="0"/>
          </a:p>
          <a:p>
            <a:endParaRPr lang="en-US" altLang="zh-CN" dirty="0"/>
          </a:p>
          <a:p>
            <a:endParaRPr lang="zh-CN" altLang="en-US" dirty="0"/>
          </a:p>
          <a:p>
            <a:r>
              <a:rPr lang="zh-CN" altLang="en-US" dirty="0"/>
              <a:t>中间代码生成的中间表示形式，也称为中间代码（</a:t>
            </a:r>
            <a:r>
              <a:rPr lang="en-US" altLang="zh-CN" dirty="0"/>
              <a:t>IR</a:t>
            </a:r>
            <a:r>
              <a:rPr lang="zh-CN" altLang="en-US" dirty="0"/>
              <a:t>），是编译器在完成源代码的语法分析和语义分析后生成的一种 </a:t>
            </a:r>
            <a:r>
              <a:rPr lang="zh-CN" altLang="en-US" b="1" dirty="0"/>
              <a:t>与源机器无关的中间表示形式 （具有一定的可移植性）</a:t>
            </a:r>
            <a:r>
              <a:rPr lang="zh-CN" altLang="en-US" dirty="0"/>
              <a:t>。因此，在进行中间代码优化时，可以基于此中间表示形式，使用各种算法对其进行优化（就是紧随其后的</a:t>
            </a:r>
            <a:r>
              <a:rPr lang="zh-CN" altLang="en-US" b="1" dirty="0"/>
              <a:t>机器无关代码优化</a:t>
            </a:r>
            <a:r>
              <a:rPr lang="zh-CN" altLang="en-US" dirty="0"/>
              <a:t>），以提高程序的性能。</a:t>
            </a:r>
          </a:p>
          <a:p>
            <a:endParaRPr lang="zh-CN" altLang="en-US" dirty="0"/>
          </a:p>
          <a:p>
            <a:r>
              <a:rPr lang="zh-CN" altLang="en-US" dirty="0"/>
              <a:t>而机器无关代码优化而产生的中间表示形式，这种中间表示形式与具体的目标机器相关，但它已经不是原始的目标代码，而是经过一定</a:t>
            </a:r>
            <a:r>
              <a:rPr lang="zh-CN" altLang="en-US" b="1" dirty="0"/>
              <a:t>处理和优化（算法优化）</a:t>
            </a:r>
            <a:r>
              <a:rPr lang="zh-CN" altLang="en-US" dirty="0"/>
              <a:t>的。</a:t>
            </a:r>
            <a:endParaRPr lang="en-US" altLang="zh-CN" dirty="0"/>
          </a:p>
          <a:p>
            <a:r>
              <a:rPr lang="zh-CN" altLang="en-US" dirty="0"/>
              <a:t>机器相关代码优化：在</a:t>
            </a:r>
            <a:r>
              <a:rPr lang="en-US" altLang="zh-CN" dirty="0"/>
              <a:t>C</a:t>
            </a:r>
            <a:r>
              <a:rPr lang="zh-CN" altLang="en-US" dirty="0"/>
              <a:t>语言中，</a:t>
            </a:r>
            <a:r>
              <a:rPr lang="en-US" altLang="zh-CN" dirty="0"/>
              <a:t>32</a:t>
            </a:r>
            <a:r>
              <a:rPr lang="zh-CN" altLang="en-US" dirty="0"/>
              <a:t>位机 </a:t>
            </a:r>
            <a:r>
              <a:rPr lang="en-US" altLang="zh-CN" dirty="0"/>
              <a:t>char*</a:t>
            </a:r>
            <a:r>
              <a:rPr lang="zh-CN" altLang="en-US" dirty="0"/>
              <a:t>这个指针本身占用</a:t>
            </a:r>
            <a:r>
              <a:rPr lang="en-US" altLang="zh-CN" dirty="0"/>
              <a:t>4</a:t>
            </a:r>
            <a:r>
              <a:rPr lang="zh-CN" altLang="en-US" dirty="0"/>
              <a:t>字节，但是在</a:t>
            </a:r>
            <a:r>
              <a:rPr lang="en-US" altLang="zh-CN" dirty="0"/>
              <a:t>64</a:t>
            </a:r>
            <a:r>
              <a:rPr lang="zh-CN" altLang="en-US" dirty="0"/>
              <a:t>位机中，</a:t>
            </a:r>
            <a:r>
              <a:rPr lang="en-US" altLang="zh-CN" dirty="0"/>
              <a:t>char *</a:t>
            </a:r>
            <a:r>
              <a:rPr lang="zh-CN" altLang="en-US" dirty="0"/>
              <a:t>占用</a:t>
            </a:r>
            <a:r>
              <a:rPr lang="en-US" altLang="zh-CN" dirty="0"/>
              <a:t>8</a:t>
            </a:r>
            <a:r>
              <a:rPr lang="zh-CN" altLang="en-US" dirty="0"/>
              <a:t>字节，所以，需要用和机器有关的优化才能保证程序正常运行。。</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2</a:t>
            </a:fld>
            <a:endParaRPr lang="zh-CN" altLang="en-US"/>
          </a:p>
        </p:txBody>
      </p:sp>
    </p:spTree>
    <p:extLst>
      <p:ext uri="{BB962C8B-B14F-4D97-AF65-F5344CB8AC3E}">
        <p14:creationId xmlns:p14="http://schemas.microsoft.com/office/powerpoint/2010/main" val="29086050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分析部分也可以叫做编译器的前端，而综合部分就是编译器的后端。下一张：具体讲述各个部分的简单实现</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3</a:t>
            </a:fld>
            <a:endParaRPr lang="zh-CN" altLang="en-US"/>
          </a:p>
        </p:txBody>
      </p:sp>
    </p:spTree>
    <p:extLst>
      <p:ext uri="{BB962C8B-B14F-4D97-AF65-F5344CB8AC3E}">
        <p14:creationId xmlns:p14="http://schemas.microsoft.com/office/powerpoint/2010/main" val="2973910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0" i="0" dirty="0">
                <a:solidFill>
                  <a:srgbClr val="555555"/>
                </a:solidFill>
                <a:effectLst/>
                <a:latin typeface="Lato" panose="020F0502020204030203" pitchFamily="34" charset="0"/>
              </a:rPr>
              <a:t>Attribute </a:t>
            </a:r>
            <a:r>
              <a:rPr lang="zh-CN" altLang="en-US" b="0" i="0" dirty="0">
                <a:solidFill>
                  <a:srgbClr val="555555"/>
                </a:solidFill>
                <a:effectLst/>
                <a:latin typeface="Lato" panose="020F0502020204030203" pitchFamily="34" charset="0"/>
              </a:rPr>
              <a:t>属性 </a:t>
            </a:r>
            <a:r>
              <a:rPr lang="en-US" altLang="zh-CN" b="0" i="0" dirty="0">
                <a:solidFill>
                  <a:srgbClr val="555555"/>
                </a:solidFill>
                <a:effectLst/>
                <a:latin typeface="Lato" panose="020F0502020204030203" pitchFamily="34" charset="0"/>
              </a:rPr>
              <a:t>attribute-value </a:t>
            </a:r>
            <a:r>
              <a:rPr lang="zh-CN" altLang="en-US" b="0" i="0" dirty="0">
                <a:solidFill>
                  <a:srgbClr val="555555"/>
                </a:solidFill>
                <a:effectLst/>
                <a:latin typeface="Lato" panose="020F0502020204030203" pitchFamily="34" charset="0"/>
              </a:rPr>
              <a:t>属性值  运算符可以用</a:t>
            </a:r>
            <a:r>
              <a:rPr lang="en-US" altLang="zh-CN" b="0" i="0" dirty="0">
                <a:solidFill>
                  <a:srgbClr val="555555"/>
                </a:solidFill>
                <a:effectLst/>
                <a:latin typeface="Lato" panose="020F0502020204030203" pitchFamily="34" charset="0"/>
              </a:rPr>
              <a:t>eq</a:t>
            </a:r>
            <a:r>
              <a:rPr lang="zh-CN" altLang="en-US" b="0" i="0" dirty="0">
                <a:solidFill>
                  <a:srgbClr val="555555"/>
                </a:solidFill>
                <a:effectLst/>
                <a:latin typeface="Lato" panose="020F0502020204030203" pitchFamily="34" charset="0"/>
              </a:rPr>
              <a:t>表示但是这里不需要属性值，只需要属性名。</a:t>
            </a:r>
            <a:endParaRPr lang="en-US" altLang="zh-CN" b="0" i="0" dirty="0">
              <a:solidFill>
                <a:srgbClr val="555555"/>
              </a:solidFill>
              <a:effectLst/>
              <a:latin typeface="Lato" panose="020F0502020204030203" pitchFamily="34" charset="0"/>
            </a:endParaRPr>
          </a:p>
          <a:p>
            <a:r>
              <a:rPr lang="zh-CN" altLang="en-US" b="0" i="0" dirty="0">
                <a:solidFill>
                  <a:srgbClr val="555555"/>
                </a:solidFill>
                <a:effectLst/>
                <a:latin typeface="Lato" panose="020F0502020204030203" pitchFamily="34" charset="0"/>
              </a:rPr>
              <a:t>其实可以写成</a:t>
            </a:r>
            <a:r>
              <a:rPr lang="en-US" altLang="zh-CN" b="0" i="0" dirty="0">
                <a:solidFill>
                  <a:srgbClr val="555555"/>
                </a:solidFill>
                <a:effectLst/>
                <a:latin typeface="Lato" panose="020F0502020204030203" pitchFamily="34" charset="0"/>
              </a:rPr>
              <a:t>&lt;eq,1&gt;</a:t>
            </a:r>
            <a:r>
              <a:rPr lang="zh-CN" altLang="en-US" b="0" i="0" dirty="0">
                <a:solidFill>
                  <a:srgbClr val="555555"/>
                </a:solidFill>
                <a:effectLst/>
                <a:latin typeface="Lato" panose="020F0502020204030203" pitchFamily="34" charset="0"/>
              </a:rPr>
              <a:t>的形式没然后再映射成为＝和＋，这里简写</a:t>
            </a:r>
            <a:endParaRPr lang="en-US" altLang="zh-CN" b="0" i="0" dirty="0">
              <a:solidFill>
                <a:srgbClr val="555555"/>
              </a:solidFill>
              <a:effectLst/>
              <a:latin typeface="Lato" panose="020F0502020204030203" pitchFamily="34" charset="0"/>
            </a:endParaRPr>
          </a:p>
          <a:p>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4</a:t>
            </a:fld>
            <a:endParaRPr lang="zh-CN" altLang="en-US"/>
          </a:p>
        </p:txBody>
      </p:sp>
    </p:spTree>
    <p:extLst>
      <p:ext uri="{BB962C8B-B14F-4D97-AF65-F5344CB8AC3E}">
        <p14:creationId xmlns:p14="http://schemas.microsoft.com/office/powerpoint/2010/main" val="2125025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dirty="0">
                <a:solidFill>
                  <a:srgbClr val="555555"/>
                </a:solidFill>
                <a:effectLst/>
                <a:latin typeface="Lato" panose="020F0502020204030203" pitchFamily="34" charset="0"/>
              </a:rPr>
              <a:t>常用的表示方法是语法树，树中的每一个父节点是运算符，它的左右子节点就是进行该运算的运算分量。</a:t>
            </a:r>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5</a:t>
            </a:fld>
            <a:endParaRPr lang="zh-CN" altLang="en-US"/>
          </a:p>
        </p:txBody>
      </p:sp>
    </p:spTree>
    <p:extLst>
      <p:ext uri="{BB962C8B-B14F-4D97-AF65-F5344CB8AC3E}">
        <p14:creationId xmlns:p14="http://schemas.microsoft.com/office/powerpoint/2010/main" val="23547755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检查源程序是否和语言定义的语义一致，同时收集其类型信息，且在语法树中，自动类型转换可以占单独一个节点。</a:t>
            </a:r>
            <a:r>
              <a:rPr lang="zh-CN" altLang="en-US" b="0" i="0" dirty="0">
                <a:solidFill>
                  <a:srgbClr val="555555"/>
                </a:solidFill>
                <a:effectLst/>
                <a:latin typeface="Lato" panose="020F0502020204030203" pitchFamily="34" charset="0"/>
              </a:rPr>
              <a:t>当</a:t>
            </a:r>
            <a:r>
              <a:rPr lang="en-US" altLang="zh-CN" b="0" i="0" dirty="0">
                <a:solidFill>
                  <a:srgbClr val="555555"/>
                </a:solidFill>
                <a:effectLst/>
                <a:latin typeface="Lato" panose="020F0502020204030203" pitchFamily="34" charset="0"/>
              </a:rPr>
              <a:t>a</a:t>
            </a:r>
            <a:r>
              <a:rPr lang="zh-CN" altLang="en-US" b="0" i="0" dirty="0">
                <a:solidFill>
                  <a:srgbClr val="555555"/>
                </a:solidFill>
                <a:effectLst/>
                <a:latin typeface="Lato" panose="020F0502020204030203" pitchFamily="34" charset="0"/>
              </a:rPr>
              <a:t>，</a:t>
            </a:r>
            <a:r>
              <a:rPr lang="en-US" altLang="zh-CN" b="0" i="0" dirty="0">
                <a:solidFill>
                  <a:srgbClr val="555555"/>
                </a:solidFill>
                <a:effectLst/>
                <a:latin typeface="Lato" panose="020F0502020204030203" pitchFamily="34" charset="0"/>
              </a:rPr>
              <a:t>b</a:t>
            </a:r>
            <a:r>
              <a:rPr lang="zh-CN" altLang="en-US" b="0" i="0" dirty="0">
                <a:solidFill>
                  <a:srgbClr val="555555"/>
                </a:solidFill>
                <a:effectLst/>
                <a:latin typeface="Lato" panose="020F0502020204030203" pitchFamily="34" charset="0"/>
              </a:rPr>
              <a:t>，</a:t>
            </a:r>
            <a:r>
              <a:rPr lang="en-US" altLang="zh-CN" b="0" i="0" dirty="0">
                <a:solidFill>
                  <a:srgbClr val="555555"/>
                </a:solidFill>
                <a:effectLst/>
                <a:latin typeface="Lato" panose="020F0502020204030203" pitchFamily="34" charset="0"/>
              </a:rPr>
              <a:t>c</a:t>
            </a:r>
            <a:r>
              <a:rPr lang="zh-CN" altLang="en-US" b="0" i="0" dirty="0">
                <a:solidFill>
                  <a:srgbClr val="555555"/>
                </a:solidFill>
                <a:effectLst/>
                <a:latin typeface="Lato" panose="020F0502020204030203" pitchFamily="34" charset="0"/>
              </a:rPr>
              <a:t>都是浮点型时，</a:t>
            </a:r>
            <a:r>
              <a:rPr lang="en-US" altLang="zh-CN" b="0" i="0" dirty="0">
                <a:solidFill>
                  <a:srgbClr val="555555"/>
                </a:solidFill>
                <a:effectLst/>
                <a:latin typeface="Lato" panose="020F0502020204030203" pitchFamily="34" charset="0"/>
              </a:rPr>
              <a:t>30</a:t>
            </a:r>
            <a:r>
              <a:rPr lang="zh-CN" altLang="en-US" b="0" i="0" dirty="0">
                <a:solidFill>
                  <a:srgbClr val="555555"/>
                </a:solidFill>
                <a:effectLst/>
                <a:latin typeface="Lato" panose="020F0502020204030203" pitchFamily="34" charset="0"/>
              </a:rPr>
              <a:t>必须转换成浮点型才能和它们进行运算，因此发生了自动类型转换。且从低精度到高精度的转换是自然的。</a:t>
            </a:r>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6</a:t>
            </a:fld>
            <a:endParaRPr lang="zh-CN" altLang="en-US"/>
          </a:p>
        </p:txBody>
      </p:sp>
    </p:spTree>
    <p:extLst>
      <p:ext uri="{BB962C8B-B14F-4D97-AF65-F5344CB8AC3E}">
        <p14:creationId xmlns:p14="http://schemas.microsoft.com/office/powerpoint/2010/main" val="131724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检查源程序是否和语言定义的语义一致，同时收集其类型信息，且在语法树中，自动类型转换可以占单独一个节点。</a:t>
            </a:r>
            <a:r>
              <a:rPr lang="zh-CN" altLang="en-US" b="0" i="0" dirty="0">
                <a:solidFill>
                  <a:srgbClr val="555555"/>
                </a:solidFill>
                <a:effectLst/>
                <a:latin typeface="Lato" panose="020F0502020204030203" pitchFamily="34" charset="0"/>
              </a:rPr>
              <a:t>当</a:t>
            </a:r>
            <a:r>
              <a:rPr lang="en-US" altLang="zh-CN" b="0" i="0" dirty="0">
                <a:solidFill>
                  <a:srgbClr val="555555"/>
                </a:solidFill>
                <a:effectLst/>
                <a:latin typeface="Lato" panose="020F0502020204030203" pitchFamily="34" charset="0"/>
              </a:rPr>
              <a:t>a</a:t>
            </a:r>
            <a:r>
              <a:rPr lang="zh-CN" altLang="en-US" b="0" i="0" dirty="0">
                <a:solidFill>
                  <a:srgbClr val="555555"/>
                </a:solidFill>
                <a:effectLst/>
                <a:latin typeface="Lato" panose="020F0502020204030203" pitchFamily="34" charset="0"/>
              </a:rPr>
              <a:t>，</a:t>
            </a:r>
            <a:r>
              <a:rPr lang="en-US" altLang="zh-CN" b="0" i="0" dirty="0">
                <a:solidFill>
                  <a:srgbClr val="555555"/>
                </a:solidFill>
                <a:effectLst/>
                <a:latin typeface="Lato" panose="020F0502020204030203" pitchFamily="34" charset="0"/>
              </a:rPr>
              <a:t>b</a:t>
            </a:r>
            <a:r>
              <a:rPr lang="zh-CN" altLang="en-US" b="0" i="0" dirty="0">
                <a:solidFill>
                  <a:srgbClr val="555555"/>
                </a:solidFill>
                <a:effectLst/>
                <a:latin typeface="Lato" panose="020F0502020204030203" pitchFamily="34" charset="0"/>
              </a:rPr>
              <a:t>，</a:t>
            </a:r>
            <a:r>
              <a:rPr lang="en-US" altLang="zh-CN" b="0" i="0" dirty="0">
                <a:solidFill>
                  <a:srgbClr val="555555"/>
                </a:solidFill>
                <a:effectLst/>
                <a:latin typeface="Lato" panose="020F0502020204030203" pitchFamily="34" charset="0"/>
              </a:rPr>
              <a:t>c</a:t>
            </a:r>
            <a:r>
              <a:rPr lang="zh-CN" altLang="en-US" b="0" i="0" dirty="0">
                <a:solidFill>
                  <a:srgbClr val="555555"/>
                </a:solidFill>
                <a:effectLst/>
                <a:latin typeface="Lato" panose="020F0502020204030203" pitchFamily="34" charset="0"/>
              </a:rPr>
              <a:t>都是浮点型时，</a:t>
            </a:r>
            <a:r>
              <a:rPr lang="en-US" altLang="zh-CN" b="0" i="0" dirty="0">
                <a:solidFill>
                  <a:srgbClr val="555555"/>
                </a:solidFill>
                <a:effectLst/>
                <a:latin typeface="Lato" panose="020F0502020204030203" pitchFamily="34" charset="0"/>
              </a:rPr>
              <a:t>30</a:t>
            </a:r>
            <a:r>
              <a:rPr lang="zh-CN" altLang="en-US" b="0" i="0" dirty="0">
                <a:solidFill>
                  <a:srgbClr val="555555"/>
                </a:solidFill>
                <a:effectLst/>
                <a:latin typeface="Lato" panose="020F0502020204030203" pitchFamily="34" charset="0"/>
              </a:rPr>
              <a:t>必须转换成浮点型才能和它们进行运算，因此发生了自动类型转换。且从低精度到高精度的转换是自然的。</a:t>
            </a:r>
            <a:endParaRPr lang="en-US" altLang="zh-CN" b="0" i="0" dirty="0">
              <a:solidFill>
                <a:srgbClr val="555555"/>
              </a:solidFill>
              <a:effectLst/>
              <a:latin typeface="Lato" panose="020F0502020204030203" pitchFamily="34" charset="0"/>
            </a:endParaRPr>
          </a:p>
          <a:p>
            <a:r>
              <a:rPr lang="zh-CN" altLang="en-US" b="0" i="0" dirty="0">
                <a:solidFill>
                  <a:srgbClr val="555555"/>
                </a:solidFill>
                <a:effectLst/>
                <a:latin typeface="Lato" panose="020F0502020204030203" pitchFamily="34" charset="0"/>
              </a:rPr>
              <a:t>中间代码还需要，易于生成和易于翻译成目标机器语言的特点，即易来易去。</a:t>
            </a:r>
            <a:endParaRPr lang="zh-CN" altLang="en-US"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7</a:t>
            </a:fld>
            <a:endParaRPr lang="zh-CN" altLang="en-US"/>
          </a:p>
        </p:txBody>
      </p:sp>
    </p:spTree>
    <p:extLst>
      <p:ext uri="{BB962C8B-B14F-4D97-AF65-F5344CB8AC3E}">
        <p14:creationId xmlns:p14="http://schemas.microsoft.com/office/powerpoint/2010/main" val="371136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三地址代码，表示形式为 </a:t>
            </a:r>
            <a:r>
              <a:rPr lang="en-US" altLang="zh-CN" dirty="0"/>
              <a:t>result = arg1 op arg2 </a:t>
            </a:r>
            <a:r>
              <a:rPr lang="zh-CN" altLang="en-US" dirty="0"/>
              <a:t>，三地址代码为了保证代码的正确性，规定，赋值操作符 </a:t>
            </a:r>
            <a:r>
              <a:rPr lang="en-US" altLang="zh-CN" dirty="0"/>
              <a:t>= </a:t>
            </a:r>
            <a:r>
              <a:rPr lang="zh-CN" altLang="en-US" dirty="0"/>
              <a:t>右边只能有一个</a:t>
            </a:r>
            <a:r>
              <a:rPr lang="en-US" altLang="zh-CN" dirty="0"/>
              <a:t>op</a:t>
            </a:r>
            <a:r>
              <a:rPr lang="zh-CN" altLang="en-US" dirty="0"/>
              <a:t>，且大部分三地址代码的运算分量是三个，但不是必须，也不能超过。。。。，有些三地址代码就少于三个运算分量，比如类型转换。</a:t>
            </a:r>
            <a:endParaRPr lang="en-US" altLang="zh-CN" dirty="0"/>
          </a:p>
          <a:p>
            <a:endParaRPr lang="en-US" altLang="zh-CN" dirty="0"/>
          </a:p>
          <a:p>
            <a:pPr algn="l">
              <a:buFont typeface="+mj-lt"/>
              <a:buAutoNum type="arabicPeriod"/>
            </a:pPr>
            <a:r>
              <a:rPr lang="zh-CN" altLang="en-US" b="0" i="0" dirty="0">
                <a:solidFill>
                  <a:srgbClr val="24292F"/>
                </a:solidFill>
                <a:effectLst/>
                <a:latin typeface="-apple-system"/>
              </a:rPr>
              <a:t>可以在高级语言和汇编语言之间进行转换，方便编译器对高级语言进行优化和生成汇编代码。</a:t>
            </a:r>
          </a:p>
          <a:p>
            <a:pPr algn="l">
              <a:buFont typeface="+mj-lt"/>
              <a:buAutoNum type="arabicPeriod"/>
            </a:pPr>
            <a:r>
              <a:rPr lang="zh-CN" altLang="en-US" b="0" i="0" dirty="0">
                <a:solidFill>
                  <a:srgbClr val="24292F"/>
                </a:solidFill>
                <a:effectLst/>
                <a:latin typeface="-apple-system"/>
              </a:rPr>
              <a:t>每个操作数都存储在一个独立的地址中，易于对程序进行分析和优化，可以消除冗余指令和减小代码体积。</a:t>
            </a:r>
          </a:p>
          <a:p>
            <a:pPr algn="l">
              <a:buFont typeface="+mj-lt"/>
              <a:buAutoNum type="arabicPeriod"/>
            </a:pPr>
            <a:r>
              <a:rPr lang="zh-CN" altLang="en-US" b="0" i="0" dirty="0">
                <a:solidFill>
                  <a:srgbClr val="24292F"/>
                </a:solidFill>
                <a:effectLst/>
                <a:latin typeface="-apple-system"/>
              </a:rPr>
              <a:t>对于计算机体系结构设计者来说，使用三地址代码可以简化指令集的设计，降低指令执行的复杂度。</a:t>
            </a:r>
          </a:p>
          <a:p>
            <a:pPr algn="l">
              <a:buFont typeface="+mj-lt"/>
              <a:buAutoNum type="arabicPeriod"/>
            </a:pPr>
            <a:r>
              <a:rPr lang="zh-CN" altLang="en-US" b="0" i="0" dirty="0">
                <a:solidFill>
                  <a:srgbClr val="24292F"/>
                </a:solidFill>
                <a:effectLst/>
                <a:latin typeface="-apple-system"/>
              </a:rPr>
              <a:t>由于操作符的数量少，因此易于实现和调试，减少了代码维护的难度。</a:t>
            </a:r>
          </a:p>
          <a:p>
            <a:pPr algn="l">
              <a:buFont typeface="+mj-lt"/>
              <a:buAutoNum type="arabicPeriod"/>
            </a:pPr>
            <a:r>
              <a:rPr lang="zh-CN" altLang="en-US" b="0" i="0">
                <a:solidFill>
                  <a:srgbClr val="24292F"/>
                </a:solidFill>
                <a:effectLst/>
                <a:latin typeface="-apple-system"/>
              </a:rPr>
              <a:t>在运行过程中，可以基于三地址代码进行中间结果公共子表达式消除和死代码消除等优化，进一步提高程序性能。</a:t>
            </a:r>
          </a:p>
        </p:txBody>
      </p:sp>
      <p:sp>
        <p:nvSpPr>
          <p:cNvPr id="4" name="灯片编号占位符 3"/>
          <p:cNvSpPr>
            <a:spLocks noGrp="1"/>
          </p:cNvSpPr>
          <p:nvPr>
            <p:ph type="sldNum" sz="quarter" idx="5"/>
          </p:nvPr>
        </p:nvSpPr>
        <p:spPr/>
        <p:txBody>
          <a:bodyPr/>
          <a:lstStyle/>
          <a:p>
            <a:fld id="{5127C8A8-7B9B-4870-947A-CD76A7E97BE7}" type="slidenum">
              <a:rPr lang="zh-CN" altLang="en-US" smtClean="0"/>
              <a:t>8</a:t>
            </a:fld>
            <a:endParaRPr lang="zh-CN" altLang="en-US"/>
          </a:p>
        </p:txBody>
      </p:sp>
    </p:spTree>
    <p:extLst>
      <p:ext uri="{BB962C8B-B14F-4D97-AF65-F5344CB8AC3E}">
        <p14:creationId xmlns:p14="http://schemas.microsoft.com/office/powerpoint/2010/main" val="3347549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机器无关代码优化，即不考虑机器的特性，比如是</a:t>
            </a:r>
            <a:r>
              <a:rPr lang="en-US" altLang="zh-CN" dirty="0"/>
              <a:t>32</a:t>
            </a:r>
            <a:r>
              <a:rPr lang="zh-CN" altLang="en-US" dirty="0"/>
              <a:t>位机还是</a:t>
            </a:r>
            <a:r>
              <a:rPr lang="en-US" altLang="zh-CN" dirty="0"/>
              <a:t>64</a:t>
            </a:r>
            <a:r>
              <a:rPr lang="zh-CN" altLang="en-US" dirty="0"/>
              <a:t>位机等和具体机器有关的部分，只对与机器无关部分的优化，例如👆👆👆</a:t>
            </a:r>
            <a:endParaRPr lang="en-US" altLang="zh-CN" dirty="0"/>
          </a:p>
        </p:txBody>
      </p:sp>
      <p:sp>
        <p:nvSpPr>
          <p:cNvPr id="4" name="灯片编号占位符 3"/>
          <p:cNvSpPr>
            <a:spLocks noGrp="1"/>
          </p:cNvSpPr>
          <p:nvPr>
            <p:ph type="sldNum" sz="quarter" idx="5"/>
          </p:nvPr>
        </p:nvSpPr>
        <p:spPr/>
        <p:txBody>
          <a:bodyPr/>
          <a:lstStyle/>
          <a:p>
            <a:fld id="{5127C8A8-7B9B-4870-947A-CD76A7E97BE7}" type="slidenum">
              <a:rPr lang="zh-CN" altLang="en-US" smtClean="0"/>
              <a:t>9</a:t>
            </a:fld>
            <a:endParaRPr lang="zh-CN" altLang="en-US"/>
          </a:p>
        </p:txBody>
      </p:sp>
    </p:spTree>
    <p:extLst>
      <p:ext uri="{BB962C8B-B14F-4D97-AF65-F5344CB8AC3E}">
        <p14:creationId xmlns:p14="http://schemas.microsoft.com/office/powerpoint/2010/main" val="21293527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7B647E-58FC-E47F-B4B2-A93451593E6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E74BBE2-93DD-CC51-7713-6655F41706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5D02A775-2AEB-9488-8869-CFAF0F2548D2}"/>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D47C7154-990C-873B-E636-5B06FAFE156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FF55210-FCB0-9C10-8F41-2CF324B4E97C}"/>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223518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960AF3-A62C-1D48-DD96-435CF99AA35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9960AF9-61FA-D1BC-D87E-ED3296258FF3}"/>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86F666A-3D25-BBC4-833C-AD83BA61D8A7}"/>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8A7FB35F-DFF4-620C-9569-1479FD2A9BF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DADEDC5-1BE2-9C52-9D27-401806E3CD2D}"/>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1606570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2E3EAB6-075D-91AA-AA7C-8C1B95A66C4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E3133F-62CE-53DC-7C73-3ABAB15D2FC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D1E5A56-851F-5B17-6610-8FC0184F4FF2}"/>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0E08E548-8AFB-79FD-0F2F-64BA67DFB16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5E0B8A5-8B2B-85AE-1376-A7FC8644A244}"/>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3902778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736FC6-BAA4-B2C9-98F5-477E2B28A9D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114220A-DF97-4805-9E2A-A29C81BDCBE2}"/>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A8D7C32-0F5F-9910-554E-3BDF05732DB5}"/>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E36C9D04-D8CB-FEE0-3638-A6030CAC0D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7E4BD54-E945-40D4-6C27-5D4CF753C327}"/>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528543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A13C4D-0772-2524-8DC1-56E004D58B3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073CDE4-29D3-B3DE-2397-0B5F6B6D3E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1980443-5F6A-B5A4-9858-3A89A2834011}"/>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AEE862C6-EE91-919B-FE83-FB6D2CFA08F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546D8E1-13BC-4CD8-5E4F-76F519EFA119}"/>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4252260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B8C0A3-B28C-5F2E-F9C0-48EE5D903A6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81E430FD-E66A-67C8-30C2-156B31BBCEE5}"/>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7A63940-3F82-B36A-6435-CDAB612422A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B8D9B76D-F07A-0740-53CA-68910B092731}"/>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6" name="页脚占位符 5">
            <a:extLst>
              <a:ext uri="{FF2B5EF4-FFF2-40B4-BE49-F238E27FC236}">
                <a16:creationId xmlns:a16="http://schemas.microsoft.com/office/drawing/2014/main" id="{4ADCA36D-C72A-956F-5A4B-D02169CDBB3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18D2A01-32EB-7EE7-C386-01D0C8858CC9}"/>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18267792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62AEEC-5854-5CE2-FC87-498AC1C6C61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6BBDAB2-C09A-91CE-17C1-CEADE7D719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9F627361-8B5F-C59E-5FB4-2B7903DB6FB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FDD26CAD-6080-D1BF-F9DE-A04086B4C9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0B253882-EB18-B206-3725-737D41866E0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D478E89-CADA-B60D-8E9F-7EAA547DFB8B}"/>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8" name="页脚占位符 7">
            <a:extLst>
              <a:ext uri="{FF2B5EF4-FFF2-40B4-BE49-F238E27FC236}">
                <a16:creationId xmlns:a16="http://schemas.microsoft.com/office/drawing/2014/main" id="{5729BE39-1FEC-8E25-9E1F-7A9AD1C8585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B47D74D-1319-5E29-CE52-CBA292656904}"/>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14825686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22DF6AF-9192-EC83-3746-E1439EB22CC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9A01A6E-54F4-E792-C9E6-8A1030A3DD13}"/>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4" name="页脚占位符 3">
            <a:extLst>
              <a:ext uri="{FF2B5EF4-FFF2-40B4-BE49-F238E27FC236}">
                <a16:creationId xmlns:a16="http://schemas.microsoft.com/office/drawing/2014/main" id="{2B0B9147-BCC0-653C-440F-3DA653639CF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42BF433-9AEB-557A-B25D-451773795724}"/>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1525743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0205F33-18C3-2413-78C7-B5D317EC54A5}"/>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3" name="页脚占位符 2">
            <a:extLst>
              <a:ext uri="{FF2B5EF4-FFF2-40B4-BE49-F238E27FC236}">
                <a16:creationId xmlns:a16="http://schemas.microsoft.com/office/drawing/2014/main" id="{BBF2182E-F5C1-A536-8999-5D0B941D17E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3C6AB7D-271C-B9B6-2E1A-7004C373344B}"/>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21424044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209A8F-0738-A330-8BDA-10A253BF3D0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A700052-10DC-A9F9-8727-FE3872CF234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F90F204-97D0-F742-5444-EE935625FC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D5989BB-43D7-8879-E0AB-F9CD3B0C76E8}"/>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6" name="页脚占位符 5">
            <a:extLst>
              <a:ext uri="{FF2B5EF4-FFF2-40B4-BE49-F238E27FC236}">
                <a16:creationId xmlns:a16="http://schemas.microsoft.com/office/drawing/2014/main" id="{B9D6A4B3-5350-D54E-9586-F89C5E71C57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2A6E1D7-FEF4-523D-3BB5-76123A4E8456}"/>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2770396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774DAF-1424-2A63-E1DD-D4EF84B13ED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28E9367-7402-E2AE-F5E1-62DA3CC81B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C5B67475-6DB2-3EB6-B0A7-0E3189FEA3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E304770-104E-98C4-D416-2E5A189F3E96}"/>
              </a:ext>
            </a:extLst>
          </p:cNvPr>
          <p:cNvSpPr>
            <a:spLocks noGrp="1"/>
          </p:cNvSpPr>
          <p:nvPr>
            <p:ph type="dt" sz="half" idx="10"/>
          </p:nvPr>
        </p:nvSpPr>
        <p:spPr/>
        <p:txBody>
          <a:bodyPr/>
          <a:lstStyle/>
          <a:p>
            <a:fld id="{7F93905A-13A9-4D8A-85A4-3DC3EB1000F9}" type="datetimeFigureOut">
              <a:rPr lang="zh-CN" altLang="en-US" smtClean="0"/>
              <a:t>2023/6/11</a:t>
            </a:fld>
            <a:endParaRPr lang="zh-CN" altLang="en-US"/>
          </a:p>
        </p:txBody>
      </p:sp>
      <p:sp>
        <p:nvSpPr>
          <p:cNvPr id="6" name="页脚占位符 5">
            <a:extLst>
              <a:ext uri="{FF2B5EF4-FFF2-40B4-BE49-F238E27FC236}">
                <a16:creationId xmlns:a16="http://schemas.microsoft.com/office/drawing/2014/main" id="{D8D28FA0-960F-3581-ED20-D1503A7BDF0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D9B97F4-4044-60DD-DC74-D3F82708C100}"/>
              </a:ext>
            </a:extLst>
          </p:cNvPr>
          <p:cNvSpPr>
            <a:spLocks noGrp="1"/>
          </p:cNvSpPr>
          <p:nvPr>
            <p:ph type="sldNum" sz="quarter" idx="12"/>
          </p:nvPr>
        </p:nvSpPr>
        <p:spPr/>
        <p:txBody>
          <a:body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20101326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F8E18E6-E088-512B-E1AA-BF14BF8A1C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1831124-CAD0-738C-785B-888404374B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9737C7F-0ACC-3B45-76CD-311623E648C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93905A-13A9-4D8A-85A4-3DC3EB1000F9}" type="datetimeFigureOut">
              <a:rPr lang="zh-CN" altLang="en-US" smtClean="0"/>
              <a:t>2023/6/11</a:t>
            </a:fld>
            <a:endParaRPr lang="zh-CN" altLang="en-US"/>
          </a:p>
        </p:txBody>
      </p:sp>
      <p:sp>
        <p:nvSpPr>
          <p:cNvPr id="5" name="页脚占位符 4">
            <a:extLst>
              <a:ext uri="{FF2B5EF4-FFF2-40B4-BE49-F238E27FC236}">
                <a16:creationId xmlns:a16="http://schemas.microsoft.com/office/drawing/2014/main" id="{B9C06700-D53E-50ED-D208-57DE8675D7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DF90743-804B-E2C6-6D3A-81424AB00F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D5CD4C-48E0-4D1E-B20A-2F0B2CA6E829}" type="slidenum">
              <a:rPr lang="zh-CN" altLang="en-US" smtClean="0"/>
              <a:t>‹#›</a:t>
            </a:fld>
            <a:endParaRPr lang="zh-CN" altLang="en-US"/>
          </a:p>
        </p:txBody>
      </p:sp>
    </p:spTree>
    <p:extLst>
      <p:ext uri="{BB962C8B-B14F-4D97-AF65-F5344CB8AC3E}">
        <p14:creationId xmlns:p14="http://schemas.microsoft.com/office/powerpoint/2010/main" val="15639648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1C985453-E80B-7B63-BE94-45AED30F12C8}"/>
              </a:ext>
            </a:extLst>
          </p:cNvPr>
          <p:cNvSpPr txBox="1"/>
          <p:nvPr/>
        </p:nvSpPr>
        <p:spPr>
          <a:xfrm>
            <a:off x="3296194" y="1982450"/>
            <a:ext cx="5599610" cy="1446550"/>
          </a:xfrm>
          <a:prstGeom prst="rect">
            <a:avLst/>
          </a:prstGeom>
          <a:noFill/>
        </p:spPr>
        <p:txBody>
          <a:bodyPr wrap="none" rtlCol="0">
            <a:spAutoFit/>
          </a:bodyPr>
          <a:lstStyle/>
          <a:p>
            <a:r>
              <a:rPr lang="zh-CN" altLang="en-US" sz="8800">
                <a:latin typeface="得意黑" pitchFamily="2" charset="-122"/>
                <a:ea typeface="得意黑" pitchFamily="2" charset="-122"/>
              </a:rPr>
              <a:t>初步了解编译</a:t>
            </a:r>
            <a:endParaRPr lang="zh-CN" altLang="en-US" sz="8800" dirty="0">
              <a:latin typeface="得意黑" pitchFamily="2" charset="-122"/>
              <a:ea typeface="得意黑" pitchFamily="2" charset="-122"/>
            </a:endParaRPr>
          </a:p>
        </p:txBody>
      </p:sp>
      <p:sp>
        <p:nvSpPr>
          <p:cNvPr id="5" name="文本框 4">
            <a:extLst>
              <a:ext uri="{FF2B5EF4-FFF2-40B4-BE49-F238E27FC236}">
                <a16:creationId xmlns:a16="http://schemas.microsoft.com/office/drawing/2014/main" id="{A9D83E85-4E2C-3C37-726E-55C4A62EAFF3}"/>
              </a:ext>
            </a:extLst>
          </p:cNvPr>
          <p:cNvSpPr txBox="1"/>
          <p:nvPr/>
        </p:nvSpPr>
        <p:spPr>
          <a:xfrm>
            <a:off x="4999385" y="4580164"/>
            <a:ext cx="2193229" cy="523220"/>
          </a:xfrm>
          <a:prstGeom prst="rect">
            <a:avLst/>
          </a:prstGeom>
          <a:noFill/>
        </p:spPr>
        <p:txBody>
          <a:bodyPr wrap="none" rtlCol="0">
            <a:spAutoFit/>
          </a:bodyPr>
          <a:lstStyle/>
          <a:p>
            <a:r>
              <a:rPr lang="zh-CN" altLang="en-US" sz="2800">
                <a:latin typeface="得意黑" pitchFamily="2" charset="-122"/>
                <a:ea typeface="得意黑" pitchFamily="2" charset="-122"/>
              </a:rPr>
              <a:t>汇报人：皮昊旋</a:t>
            </a:r>
            <a:endParaRPr lang="zh-CN" altLang="en-US" sz="2800" dirty="0">
              <a:latin typeface="得意黑" pitchFamily="2" charset="-122"/>
              <a:ea typeface="得意黑" pitchFamily="2" charset="-122"/>
            </a:endParaRPr>
          </a:p>
        </p:txBody>
      </p:sp>
    </p:spTree>
    <p:extLst>
      <p:ext uri="{BB962C8B-B14F-4D97-AF65-F5344CB8AC3E}">
        <p14:creationId xmlns:p14="http://schemas.microsoft.com/office/powerpoint/2010/main" val="214200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728393" y="334043"/>
            <a:ext cx="1499128" cy="1077218"/>
          </a:xfrm>
          <a:prstGeom prst="rect">
            <a:avLst/>
          </a:prstGeom>
          <a:noFill/>
        </p:spPr>
        <p:txBody>
          <a:bodyPr wrap="none" rtlCol="0">
            <a:spAutoFit/>
          </a:bodyPr>
          <a:lstStyle/>
          <a:p>
            <a:r>
              <a:rPr lang="zh-CN" altLang="en-US" sz="3200" dirty="0"/>
              <a:t>代码生成</a:t>
            </a:r>
            <a:endParaRPr lang="en-US" altLang="zh-CN" sz="3200" dirty="0"/>
          </a:p>
          <a:p>
            <a:r>
              <a:rPr lang="zh-CN" altLang="en-US" sz="3200" dirty="0"/>
              <a:t>代码优化</a:t>
            </a:r>
          </a:p>
        </p:txBody>
      </p:sp>
      <p:sp>
        <p:nvSpPr>
          <p:cNvPr id="7" name="矩形: 圆角 6">
            <a:extLst>
              <a:ext uri="{FF2B5EF4-FFF2-40B4-BE49-F238E27FC236}">
                <a16:creationId xmlns:a16="http://schemas.microsoft.com/office/drawing/2014/main" id="{7484B006-E22B-EB7C-32F1-DA3ADC225BB1}"/>
              </a:ext>
            </a:extLst>
          </p:cNvPr>
          <p:cNvSpPr/>
          <p:nvPr/>
        </p:nvSpPr>
        <p:spPr>
          <a:xfrm>
            <a:off x="5549944" y="599194"/>
            <a:ext cx="2746673"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代码生成器</a:t>
            </a:r>
          </a:p>
        </p:txBody>
      </p:sp>
      <p:cxnSp>
        <p:nvCxnSpPr>
          <p:cNvPr id="8" name="直接箭头连接符 7">
            <a:extLst>
              <a:ext uri="{FF2B5EF4-FFF2-40B4-BE49-F238E27FC236}">
                <a16:creationId xmlns:a16="http://schemas.microsoft.com/office/drawing/2014/main" id="{6FB82B58-242B-07B9-918D-7BB9440AB49C}"/>
              </a:ext>
            </a:extLst>
          </p:cNvPr>
          <p:cNvCxnSpPr>
            <a:cxnSpLocks/>
          </p:cNvCxnSpPr>
          <p:nvPr/>
        </p:nvCxnSpPr>
        <p:spPr>
          <a:xfrm>
            <a:off x="8557957"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 name="文本框 8">
            <a:extLst>
              <a:ext uri="{FF2B5EF4-FFF2-40B4-BE49-F238E27FC236}">
                <a16:creationId xmlns:a16="http://schemas.microsoft.com/office/drawing/2014/main" id="{4F56CF1D-B443-6849-AA6D-B1A84E95A84A}"/>
              </a:ext>
            </a:extLst>
          </p:cNvPr>
          <p:cNvSpPr txBox="1"/>
          <p:nvPr/>
        </p:nvSpPr>
        <p:spPr>
          <a:xfrm>
            <a:off x="9974097" y="687986"/>
            <a:ext cx="1523174" cy="400110"/>
          </a:xfrm>
          <a:prstGeom prst="rect">
            <a:avLst/>
          </a:prstGeom>
          <a:noFill/>
        </p:spPr>
        <p:txBody>
          <a:bodyPr wrap="none" rtlCol="0">
            <a:spAutoFit/>
          </a:bodyPr>
          <a:lstStyle/>
          <a:p>
            <a:r>
              <a:rPr lang="zh-CN" altLang="en-US" sz="2000" dirty="0">
                <a:solidFill>
                  <a:srgbClr val="FF0000"/>
                </a:solidFill>
              </a:rPr>
              <a:t>目标机器语言</a:t>
            </a:r>
            <a:r>
              <a:rPr lang="en-US" altLang="zh-CN" sz="2000" dirty="0">
                <a:solidFill>
                  <a:srgbClr val="FF0000"/>
                </a:solidFill>
              </a:rPr>
              <a:t>2</a:t>
            </a:r>
            <a:endParaRPr lang="zh-CN" altLang="en-US" sz="2000" dirty="0">
              <a:solidFill>
                <a:srgbClr val="FF0000"/>
              </a:solidFill>
            </a:endParaRPr>
          </a:p>
        </p:txBody>
      </p:sp>
      <p:cxnSp>
        <p:nvCxnSpPr>
          <p:cNvPr id="12" name="直接箭头连接符 11">
            <a:extLst>
              <a:ext uri="{FF2B5EF4-FFF2-40B4-BE49-F238E27FC236}">
                <a16:creationId xmlns:a16="http://schemas.microsoft.com/office/drawing/2014/main" id="{08C4D7D7-33A3-B0B3-C2A7-7ACFE2F860DC}"/>
              </a:ext>
            </a:extLst>
          </p:cNvPr>
          <p:cNvCxnSpPr>
            <a:cxnSpLocks/>
          </p:cNvCxnSpPr>
          <p:nvPr/>
        </p:nvCxnSpPr>
        <p:spPr>
          <a:xfrm>
            <a:off x="4143603"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3" name="文本框 2">
            <a:extLst>
              <a:ext uri="{FF2B5EF4-FFF2-40B4-BE49-F238E27FC236}">
                <a16:creationId xmlns:a16="http://schemas.microsoft.com/office/drawing/2014/main" id="{2DFEF6D8-0B34-2544-866C-71DFC74DD39A}"/>
              </a:ext>
            </a:extLst>
          </p:cNvPr>
          <p:cNvSpPr txBox="1"/>
          <p:nvPr/>
        </p:nvSpPr>
        <p:spPr>
          <a:xfrm>
            <a:off x="2505030" y="687986"/>
            <a:ext cx="1523174" cy="400110"/>
          </a:xfrm>
          <a:prstGeom prst="rect">
            <a:avLst/>
          </a:prstGeom>
          <a:noFill/>
        </p:spPr>
        <p:txBody>
          <a:bodyPr wrap="none" rtlCol="0">
            <a:spAutoFit/>
          </a:bodyPr>
          <a:lstStyle/>
          <a:p>
            <a:r>
              <a:rPr lang="zh-CN" altLang="en-US" sz="2000" dirty="0"/>
              <a:t>中间表示形式</a:t>
            </a:r>
            <a:r>
              <a:rPr lang="en-US" altLang="zh-CN" sz="2000" dirty="0"/>
              <a:t>2</a:t>
            </a:r>
            <a:endParaRPr lang="zh-CN" altLang="en-US" sz="2000" dirty="0"/>
          </a:p>
        </p:txBody>
      </p:sp>
      <p:cxnSp>
        <p:nvCxnSpPr>
          <p:cNvPr id="11" name="直接箭头连接符 10">
            <a:extLst>
              <a:ext uri="{FF2B5EF4-FFF2-40B4-BE49-F238E27FC236}">
                <a16:creationId xmlns:a16="http://schemas.microsoft.com/office/drawing/2014/main" id="{A75F5A26-22B5-EFF2-E6E3-9823B370D5B7}"/>
              </a:ext>
            </a:extLst>
          </p:cNvPr>
          <p:cNvCxnSpPr>
            <a:cxnSpLocks/>
          </p:cNvCxnSpPr>
          <p:nvPr/>
        </p:nvCxnSpPr>
        <p:spPr>
          <a:xfrm>
            <a:off x="5876546" y="3549313"/>
            <a:ext cx="2093467" cy="1"/>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3" name="文本框 12">
            <a:extLst>
              <a:ext uri="{FF2B5EF4-FFF2-40B4-BE49-F238E27FC236}">
                <a16:creationId xmlns:a16="http://schemas.microsoft.com/office/drawing/2014/main" id="{18CBEAD0-2927-5A54-B8B4-3372DF04B84D}"/>
              </a:ext>
            </a:extLst>
          </p:cNvPr>
          <p:cNvSpPr txBox="1"/>
          <p:nvPr/>
        </p:nvSpPr>
        <p:spPr>
          <a:xfrm>
            <a:off x="8557957" y="1701629"/>
            <a:ext cx="3441968" cy="3695371"/>
          </a:xfrm>
          <a:prstGeom prst="rect">
            <a:avLst/>
          </a:prstGeom>
          <a:noFill/>
        </p:spPr>
        <p:txBody>
          <a:bodyPr wrap="none" rtlCol="0">
            <a:spAutoFit/>
          </a:bodyPr>
          <a:lstStyle/>
          <a:p>
            <a:pPr>
              <a:lnSpc>
                <a:spcPct val="150000"/>
              </a:lnSpc>
            </a:pPr>
            <a:r>
              <a:rPr lang="pt-BR" altLang="zh-CN" sz="3200" dirty="0"/>
              <a:t>LDF       R2,  id3</a:t>
            </a:r>
          </a:p>
          <a:p>
            <a:pPr>
              <a:lnSpc>
                <a:spcPct val="150000"/>
              </a:lnSpc>
            </a:pPr>
            <a:r>
              <a:rPr lang="pt-BR" altLang="zh-CN" sz="3200" dirty="0"/>
              <a:t>MULF    R2,  R2,  #30.0</a:t>
            </a:r>
          </a:p>
          <a:p>
            <a:pPr>
              <a:lnSpc>
                <a:spcPct val="150000"/>
              </a:lnSpc>
            </a:pPr>
            <a:r>
              <a:rPr lang="pt-BR" altLang="zh-CN" sz="3200" dirty="0"/>
              <a:t>LDF       R1,  id2</a:t>
            </a:r>
          </a:p>
          <a:p>
            <a:pPr>
              <a:lnSpc>
                <a:spcPct val="150000"/>
              </a:lnSpc>
            </a:pPr>
            <a:r>
              <a:rPr lang="pt-BR" altLang="zh-CN" sz="3200" dirty="0"/>
              <a:t>ADDF    R1,  R2</a:t>
            </a:r>
          </a:p>
          <a:p>
            <a:pPr>
              <a:lnSpc>
                <a:spcPct val="150000"/>
              </a:lnSpc>
            </a:pPr>
            <a:r>
              <a:rPr lang="pt-BR" altLang="zh-CN" sz="3200" dirty="0"/>
              <a:t>STF       id1,  R1</a:t>
            </a:r>
            <a:endParaRPr lang="zh-CN" altLang="en-US" sz="3200" dirty="0"/>
          </a:p>
        </p:txBody>
      </p:sp>
      <p:sp>
        <p:nvSpPr>
          <p:cNvPr id="5" name="文本框 4">
            <a:extLst>
              <a:ext uri="{FF2B5EF4-FFF2-40B4-BE49-F238E27FC236}">
                <a16:creationId xmlns:a16="http://schemas.microsoft.com/office/drawing/2014/main" id="{C9F69EC6-198F-D757-C736-DC48725F89A2}"/>
              </a:ext>
            </a:extLst>
          </p:cNvPr>
          <p:cNvSpPr txBox="1"/>
          <p:nvPr/>
        </p:nvSpPr>
        <p:spPr>
          <a:xfrm>
            <a:off x="359677" y="2767280"/>
            <a:ext cx="5307841" cy="1323439"/>
          </a:xfrm>
          <a:prstGeom prst="rect">
            <a:avLst/>
          </a:prstGeom>
          <a:noFill/>
        </p:spPr>
        <p:txBody>
          <a:bodyPr wrap="square" rtlCol="0">
            <a:spAutoFit/>
          </a:bodyPr>
          <a:lstStyle/>
          <a:p>
            <a:r>
              <a:rPr lang="en-US" altLang="zh-CN" sz="4000" dirty="0"/>
              <a:t>t1 = id3 * </a:t>
            </a:r>
            <a:r>
              <a:rPr lang="en-US" altLang="zh-CN" sz="4000" dirty="0" err="1"/>
              <a:t>inttofloat</a:t>
            </a:r>
            <a:r>
              <a:rPr lang="en-US" altLang="zh-CN" sz="4000" dirty="0"/>
              <a:t>(number)</a:t>
            </a:r>
          </a:p>
          <a:p>
            <a:r>
              <a:rPr lang="en-US" altLang="zh-CN" sz="4000" dirty="0"/>
              <a:t>id1 = id2+t1</a:t>
            </a:r>
            <a:endParaRPr lang="zh-CN" altLang="en-US" sz="4000" dirty="0"/>
          </a:p>
        </p:txBody>
      </p:sp>
    </p:spTree>
    <p:extLst>
      <p:ext uri="{BB962C8B-B14F-4D97-AF65-F5344CB8AC3E}">
        <p14:creationId xmlns:p14="http://schemas.microsoft.com/office/powerpoint/2010/main" val="3070334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7BAA583-9448-A6F5-010E-5000D2E929E1}"/>
              </a:ext>
            </a:extLst>
          </p:cNvPr>
          <p:cNvSpPr txBox="1"/>
          <p:nvPr/>
        </p:nvSpPr>
        <p:spPr>
          <a:xfrm>
            <a:off x="3438862" y="393854"/>
            <a:ext cx="5314275" cy="646331"/>
          </a:xfrm>
          <a:prstGeom prst="rect">
            <a:avLst/>
          </a:prstGeom>
          <a:noFill/>
        </p:spPr>
        <p:txBody>
          <a:bodyPr wrap="none" rtlCol="0">
            <a:spAutoFit/>
          </a:bodyPr>
          <a:lstStyle/>
          <a:p>
            <a:r>
              <a:rPr lang="zh-CN" altLang="en-US" sz="3600" dirty="0"/>
              <a:t>不会编译的编译器的</a:t>
            </a:r>
            <a:r>
              <a:rPr lang="en-US" altLang="zh-CN" sz="3600" dirty="0"/>
              <a:t>4</a:t>
            </a:r>
            <a:r>
              <a:rPr lang="zh-CN" altLang="en-US" sz="3600" dirty="0"/>
              <a:t>＋</a:t>
            </a:r>
            <a:r>
              <a:rPr lang="en-US" altLang="zh-CN" sz="3600" dirty="0"/>
              <a:t>1</a:t>
            </a:r>
            <a:r>
              <a:rPr lang="zh-CN" altLang="en-US" sz="3600" dirty="0"/>
              <a:t>个函数</a:t>
            </a:r>
            <a:endParaRPr lang="en-US" altLang="zh-CN" sz="3600" dirty="0"/>
          </a:p>
        </p:txBody>
      </p:sp>
      <p:sp>
        <p:nvSpPr>
          <p:cNvPr id="6" name="文本框 5">
            <a:extLst>
              <a:ext uri="{FF2B5EF4-FFF2-40B4-BE49-F238E27FC236}">
                <a16:creationId xmlns:a16="http://schemas.microsoft.com/office/drawing/2014/main" id="{BFE4995B-2E78-B90E-A062-EE5BC05898E6}"/>
              </a:ext>
            </a:extLst>
          </p:cNvPr>
          <p:cNvSpPr txBox="1"/>
          <p:nvPr/>
        </p:nvSpPr>
        <p:spPr>
          <a:xfrm>
            <a:off x="3821177" y="1599224"/>
            <a:ext cx="4549643" cy="4864922"/>
          </a:xfrm>
          <a:prstGeom prst="rect">
            <a:avLst/>
          </a:prstGeom>
          <a:noFill/>
        </p:spPr>
        <p:txBody>
          <a:bodyPr wrap="none" rtlCol="0">
            <a:spAutoFit/>
          </a:bodyPr>
          <a:lstStyle/>
          <a:p>
            <a:pPr algn="ctr">
              <a:lnSpc>
                <a:spcPct val="200000"/>
              </a:lnSpc>
            </a:pPr>
            <a:r>
              <a:rPr lang="en-US" altLang="zh-CN" sz="3200" dirty="0"/>
              <a:t>Next( )</a:t>
            </a:r>
            <a:r>
              <a:rPr lang="zh-CN" altLang="en-US" sz="3200" dirty="0"/>
              <a:t>函数 </a:t>
            </a:r>
            <a:r>
              <a:rPr lang="en-US" altLang="zh-CN" sz="3200" dirty="0"/>
              <a:t>- - </a:t>
            </a:r>
            <a:r>
              <a:rPr lang="zh-CN" altLang="en-US" sz="3200" dirty="0"/>
              <a:t>分析部分</a:t>
            </a:r>
            <a:endParaRPr lang="en-US" altLang="zh-CN" sz="3200" dirty="0"/>
          </a:p>
          <a:p>
            <a:pPr algn="ctr">
              <a:lnSpc>
                <a:spcPct val="200000"/>
              </a:lnSpc>
            </a:pPr>
            <a:r>
              <a:rPr lang="en-US" altLang="zh-CN" sz="3200" dirty="0"/>
              <a:t>Program( )</a:t>
            </a:r>
            <a:r>
              <a:rPr lang="zh-CN" altLang="en-US" sz="3200" dirty="0"/>
              <a:t>函数 </a:t>
            </a:r>
            <a:r>
              <a:rPr lang="en-US" altLang="zh-CN" sz="3200" dirty="0"/>
              <a:t>- - </a:t>
            </a:r>
            <a:r>
              <a:rPr lang="zh-CN" altLang="en-US" sz="3200" dirty="0"/>
              <a:t>分析部分</a:t>
            </a:r>
            <a:endParaRPr lang="en-US" altLang="zh-CN" sz="3200" dirty="0"/>
          </a:p>
          <a:p>
            <a:pPr algn="ctr">
              <a:lnSpc>
                <a:spcPct val="200000"/>
              </a:lnSpc>
            </a:pPr>
            <a:r>
              <a:rPr lang="en-US" altLang="zh-CN" sz="3200" dirty="0"/>
              <a:t>Expression( )</a:t>
            </a:r>
            <a:r>
              <a:rPr lang="zh-CN" altLang="en-US" sz="3200" dirty="0"/>
              <a:t>函数 </a:t>
            </a:r>
            <a:r>
              <a:rPr lang="en-US" altLang="zh-CN" sz="3200" dirty="0"/>
              <a:t>- - </a:t>
            </a:r>
            <a:r>
              <a:rPr lang="zh-CN" altLang="en-US" sz="3200" dirty="0"/>
              <a:t>分析部分</a:t>
            </a:r>
            <a:endParaRPr lang="en-US" altLang="zh-CN" sz="3200" dirty="0"/>
          </a:p>
          <a:p>
            <a:pPr algn="ctr">
              <a:lnSpc>
                <a:spcPct val="200000"/>
              </a:lnSpc>
            </a:pPr>
            <a:r>
              <a:rPr lang="en-US" altLang="zh-CN" sz="3200" dirty="0"/>
              <a:t>Eval( )</a:t>
            </a:r>
            <a:r>
              <a:rPr lang="zh-CN" altLang="en-US" sz="3200" dirty="0"/>
              <a:t>函数 </a:t>
            </a:r>
            <a:r>
              <a:rPr lang="en-US" altLang="zh-CN" sz="3200" dirty="0"/>
              <a:t>- - </a:t>
            </a:r>
            <a:r>
              <a:rPr lang="zh-CN" altLang="en-US" sz="3200" dirty="0"/>
              <a:t>综合部分</a:t>
            </a:r>
            <a:endParaRPr lang="en-US" altLang="zh-CN" sz="3200" dirty="0"/>
          </a:p>
          <a:p>
            <a:pPr algn="ctr">
              <a:lnSpc>
                <a:spcPct val="200000"/>
              </a:lnSpc>
            </a:pPr>
            <a:r>
              <a:rPr lang="en-US" altLang="zh-CN" sz="3200" dirty="0"/>
              <a:t>Main(</a:t>
            </a:r>
            <a:r>
              <a:rPr lang="zh-CN" altLang="en-US" sz="3200" dirty="0"/>
              <a:t> </a:t>
            </a:r>
            <a:r>
              <a:rPr lang="en-US" altLang="zh-CN" sz="3200" dirty="0"/>
              <a:t>)</a:t>
            </a:r>
            <a:r>
              <a:rPr lang="zh-CN" altLang="en-US" sz="3200" dirty="0"/>
              <a:t>函数</a:t>
            </a:r>
          </a:p>
        </p:txBody>
      </p:sp>
    </p:spTree>
    <p:extLst>
      <p:ext uri="{BB962C8B-B14F-4D97-AF65-F5344CB8AC3E}">
        <p14:creationId xmlns:p14="http://schemas.microsoft.com/office/powerpoint/2010/main" val="2396406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1D233D16-1829-1F8C-957C-0F8DC5FCCC70}"/>
              </a:ext>
            </a:extLst>
          </p:cNvPr>
          <p:cNvSpPr txBox="1"/>
          <p:nvPr/>
        </p:nvSpPr>
        <p:spPr>
          <a:xfrm>
            <a:off x="4949852" y="1069266"/>
            <a:ext cx="6210354" cy="954107"/>
          </a:xfrm>
          <a:prstGeom prst="rect">
            <a:avLst/>
          </a:prstGeom>
          <a:noFill/>
        </p:spPr>
        <p:txBody>
          <a:bodyPr wrap="none" rtlCol="0">
            <a:spAutoFit/>
          </a:bodyPr>
          <a:lstStyle/>
          <a:p>
            <a:pPr algn="ctr"/>
            <a:r>
              <a:rPr lang="en-US" altLang="zh-CN" sz="2800" dirty="0"/>
              <a:t>Next( )</a:t>
            </a:r>
            <a:r>
              <a:rPr lang="zh-CN" altLang="en-US" sz="2800" dirty="0"/>
              <a:t>函数</a:t>
            </a:r>
            <a:endParaRPr lang="en-US" altLang="zh-CN" sz="2800" dirty="0"/>
          </a:p>
          <a:p>
            <a:r>
              <a:rPr lang="zh-CN" altLang="en-US" sz="2800" dirty="0"/>
              <a:t>用于词法分析，逐字符读取文件（字符流）内容</a:t>
            </a:r>
          </a:p>
        </p:txBody>
      </p:sp>
      <p:sp>
        <p:nvSpPr>
          <p:cNvPr id="4" name="文本框 3">
            <a:extLst>
              <a:ext uri="{FF2B5EF4-FFF2-40B4-BE49-F238E27FC236}">
                <a16:creationId xmlns:a16="http://schemas.microsoft.com/office/drawing/2014/main" id="{DB602D89-6DD0-984F-A6A4-54B7302A0802}"/>
              </a:ext>
            </a:extLst>
          </p:cNvPr>
          <p:cNvSpPr txBox="1"/>
          <p:nvPr/>
        </p:nvSpPr>
        <p:spPr>
          <a:xfrm>
            <a:off x="185519" y="1725713"/>
            <a:ext cx="3998210" cy="3406574"/>
          </a:xfrm>
          <a:prstGeom prst="rect">
            <a:avLst/>
          </a:prstGeom>
          <a:noFill/>
        </p:spPr>
        <p:txBody>
          <a:bodyPr wrap="none" rtlCol="0">
            <a:spAutoFit/>
          </a:bodyPr>
          <a:lstStyle/>
          <a:p>
            <a:pPr>
              <a:lnSpc>
                <a:spcPct val="200000"/>
              </a:lnSpc>
            </a:pPr>
            <a:r>
              <a:rPr lang="en-US" altLang="zh-CN" sz="2800" dirty="0"/>
              <a:t>Next( )</a:t>
            </a:r>
            <a:r>
              <a:rPr lang="zh-CN" altLang="en-US" sz="2800" dirty="0"/>
              <a:t>函数 </a:t>
            </a:r>
            <a:r>
              <a:rPr lang="en-US" altLang="zh-CN" sz="2800" dirty="0"/>
              <a:t>- - </a:t>
            </a:r>
            <a:r>
              <a:rPr lang="zh-CN" altLang="en-US" sz="2800" dirty="0"/>
              <a:t>分析部分</a:t>
            </a:r>
            <a:endParaRPr lang="en-US" altLang="zh-CN" sz="2800" dirty="0"/>
          </a:p>
          <a:p>
            <a:pPr>
              <a:lnSpc>
                <a:spcPct val="200000"/>
              </a:lnSpc>
            </a:pPr>
            <a:r>
              <a:rPr lang="en-US" altLang="zh-CN" sz="2800" dirty="0">
                <a:solidFill>
                  <a:schemeClr val="tx1">
                    <a:lumMod val="50000"/>
                    <a:lumOff val="50000"/>
                  </a:schemeClr>
                </a:solidFill>
              </a:rPr>
              <a:t>Program(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Expression(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Eval(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综合部分</a:t>
            </a:r>
          </a:p>
        </p:txBody>
      </p:sp>
      <p:sp>
        <p:nvSpPr>
          <p:cNvPr id="5" name="文本框 4">
            <a:extLst>
              <a:ext uri="{FF2B5EF4-FFF2-40B4-BE49-F238E27FC236}">
                <a16:creationId xmlns:a16="http://schemas.microsoft.com/office/drawing/2014/main" id="{198DDB9D-B952-A4F1-FE1F-3BD32B8E1240}"/>
              </a:ext>
            </a:extLst>
          </p:cNvPr>
          <p:cNvSpPr txBox="1"/>
          <p:nvPr/>
        </p:nvSpPr>
        <p:spPr>
          <a:xfrm>
            <a:off x="6500757" y="2926412"/>
            <a:ext cx="3108543" cy="2862322"/>
          </a:xfrm>
          <a:prstGeom prst="rect">
            <a:avLst/>
          </a:prstGeom>
          <a:noFill/>
        </p:spPr>
        <p:txBody>
          <a:bodyPr wrap="none" rtlCol="0">
            <a:spAutoFit/>
          </a:bodyPr>
          <a:lstStyle/>
          <a:p>
            <a:r>
              <a:rPr lang="en-US" altLang="zh-CN" sz="2000" i="1" dirty="0">
                <a:solidFill>
                  <a:srgbClr val="66D9EF"/>
                </a:solidFill>
                <a:latin typeface="Monaco" panose="00000400000000000000" pitchFamily="2" charset="0"/>
              </a:rPr>
              <a:t>int</a:t>
            </a:r>
            <a:r>
              <a:rPr lang="en-US" altLang="zh-CN" sz="2000" b="0" dirty="0">
                <a:solidFill>
                  <a:srgbClr val="FFFFFF"/>
                </a:solidFill>
                <a:effectLst/>
                <a:latin typeface="Monaco" panose="00000400000000000000" pitchFamily="2" charset="0"/>
              </a:rPr>
              <a:t> </a:t>
            </a:r>
            <a:r>
              <a:rPr lang="en-US" altLang="zh-CN" sz="2000" b="0" dirty="0">
                <a:effectLst/>
                <a:latin typeface="Monaco" panose="00000400000000000000" pitchFamily="2" charset="0"/>
              </a:rPr>
              <a:t>token;</a:t>
            </a:r>
          </a:p>
          <a:p>
            <a:r>
              <a:rPr lang="en-US" altLang="zh-CN" sz="2000" b="0" i="1" dirty="0">
                <a:solidFill>
                  <a:srgbClr val="66D9EF"/>
                </a:solidFill>
                <a:effectLst/>
                <a:latin typeface="Monaco" panose="00000400000000000000" pitchFamily="2" charset="0"/>
              </a:rPr>
              <a:t>char</a:t>
            </a:r>
            <a:r>
              <a:rPr lang="en-US" altLang="zh-CN" sz="2000" b="0" dirty="0">
                <a:solidFill>
                  <a:srgbClr val="FFFFFF"/>
                </a:solidFill>
                <a:effectLst/>
                <a:latin typeface="Monaco" panose="00000400000000000000" pitchFamily="2" charset="0"/>
              </a:rPr>
              <a:t> </a:t>
            </a:r>
            <a:r>
              <a:rPr lang="en-US" altLang="zh-CN" sz="2000" b="1" dirty="0">
                <a:solidFill>
                  <a:srgbClr val="F92672"/>
                </a:solidFill>
                <a:effectLst/>
                <a:latin typeface="Monaco" panose="00000400000000000000" pitchFamily="2" charset="0"/>
              </a:rPr>
              <a:t>*</a:t>
            </a:r>
            <a:r>
              <a:rPr lang="en-US" altLang="zh-CN" sz="2000" b="0" dirty="0" err="1">
                <a:effectLst/>
                <a:latin typeface="Monaco" panose="00000400000000000000" pitchFamily="2" charset="0"/>
              </a:rPr>
              <a:t>src</a:t>
            </a:r>
            <a:r>
              <a:rPr lang="en-US" altLang="zh-CN" sz="2000" b="0" dirty="0">
                <a:effectLst/>
                <a:latin typeface="Monaco" panose="00000400000000000000" pitchFamily="2" charset="0"/>
              </a:rPr>
              <a:t>;</a:t>
            </a:r>
          </a:p>
          <a:p>
            <a:br>
              <a:rPr lang="en-US" altLang="zh-CN" sz="2000" b="0" dirty="0">
                <a:solidFill>
                  <a:srgbClr val="FFFFFF"/>
                </a:solidFill>
                <a:effectLst/>
                <a:latin typeface="Monaco" panose="00000400000000000000" pitchFamily="2" charset="0"/>
              </a:rPr>
            </a:br>
            <a:r>
              <a:rPr lang="en-US" altLang="zh-CN" sz="2000" b="0" i="1" dirty="0">
                <a:solidFill>
                  <a:srgbClr val="66D9EF"/>
                </a:solidFill>
                <a:effectLst/>
                <a:latin typeface="Monaco" panose="00000400000000000000" pitchFamily="2" charset="0"/>
              </a:rPr>
              <a:t>void</a:t>
            </a:r>
            <a:r>
              <a:rPr lang="en-US" altLang="zh-CN" sz="2000" b="0" dirty="0">
                <a:solidFill>
                  <a:srgbClr val="FFFFFF"/>
                </a:solidFill>
                <a:effectLst/>
                <a:latin typeface="Monaco" panose="00000400000000000000" pitchFamily="2" charset="0"/>
              </a:rPr>
              <a:t> </a:t>
            </a:r>
            <a:r>
              <a:rPr lang="en-US" altLang="zh-CN" sz="2000" b="0" dirty="0">
                <a:solidFill>
                  <a:schemeClr val="accent1">
                    <a:lumMod val="50000"/>
                  </a:schemeClr>
                </a:solidFill>
                <a:effectLst/>
                <a:latin typeface="Monaco" panose="00000400000000000000" pitchFamily="2" charset="0"/>
              </a:rPr>
              <a:t>next</a:t>
            </a:r>
            <a:r>
              <a:rPr lang="en-US" altLang="zh-CN" sz="2000" b="0" dirty="0">
                <a:effectLst/>
                <a:latin typeface="Monaco" panose="00000400000000000000" pitchFamily="2" charset="0"/>
              </a:rPr>
              <a:t>()</a:t>
            </a:r>
          </a:p>
          <a:p>
            <a:r>
              <a:rPr lang="en-US" altLang="zh-CN" sz="2000" b="0" dirty="0">
                <a:effectLst/>
                <a:latin typeface="Monaco" panose="00000400000000000000" pitchFamily="2" charset="0"/>
              </a:rPr>
              <a:t>{</a:t>
            </a:r>
          </a:p>
          <a:p>
            <a:r>
              <a:rPr lang="en-US" altLang="zh-CN" sz="2000" b="0" dirty="0">
                <a:effectLst/>
                <a:latin typeface="Monaco" panose="00000400000000000000" pitchFamily="2" charset="0"/>
              </a:rPr>
              <a:t>    token </a:t>
            </a:r>
            <a:r>
              <a:rPr lang="en-US" altLang="zh-CN" sz="2000" b="1" dirty="0">
                <a:solidFill>
                  <a:srgbClr val="F92672"/>
                </a:solidFill>
                <a:effectLst/>
                <a:latin typeface="Monaco" panose="00000400000000000000" pitchFamily="2" charset="0"/>
              </a:rPr>
              <a:t>=</a:t>
            </a:r>
            <a:r>
              <a:rPr lang="en-US" altLang="zh-CN" sz="2000" b="0" dirty="0">
                <a:solidFill>
                  <a:srgbClr val="FFFFFF"/>
                </a:solidFill>
                <a:effectLst/>
                <a:latin typeface="Monaco" panose="00000400000000000000" pitchFamily="2" charset="0"/>
              </a:rPr>
              <a:t> </a:t>
            </a:r>
            <a:r>
              <a:rPr lang="en-US" altLang="zh-CN" sz="2000" b="1" dirty="0">
                <a:solidFill>
                  <a:srgbClr val="F92672"/>
                </a:solidFill>
                <a:effectLst/>
                <a:latin typeface="Monaco" panose="00000400000000000000" pitchFamily="2" charset="0"/>
              </a:rPr>
              <a:t>*</a:t>
            </a:r>
            <a:r>
              <a:rPr lang="en-US" altLang="zh-CN" sz="2000" b="0" dirty="0" err="1">
                <a:effectLst/>
                <a:latin typeface="Monaco" panose="00000400000000000000" pitchFamily="2" charset="0"/>
              </a:rPr>
              <a:t>src</a:t>
            </a:r>
            <a:r>
              <a:rPr lang="en-US" altLang="zh-CN" sz="2000" b="1" dirty="0">
                <a:solidFill>
                  <a:srgbClr val="F92672"/>
                </a:solidFill>
                <a:effectLst/>
                <a:latin typeface="Monaco" panose="00000400000000000000" pitchFamily="2" charset="0"/>
              </a:rPr>
              <a:t>++</a:t>
            </a:r>
            <a:r>
              <a:rPr lang="en-US" altLang="zh-CN" sz="2000" b="0" dirty="0">
                <a:effectLst/>
                <a:latin typeface="Monaco" panose="00000400000000000000" pitchFamily="2" charset="0"/>
              </a:rPr>
              <a:t>;</a:t>
            </a:r>
          </a:p>
          <a:p>
            <a:r>
              <a:rPr lang="en-US" altLang="zh-CN" sz="2000" b="0" dirty="0">
                <a:solidFill>
                  <a:srgbClr val="FFFFFF"/>
                </a:solidFill>
                <a:effectLst/>
                <a:latin typeface="Monaco" panose="00000400000000000000" pitchFamily="2" charset="0"/>
              </a:rPr>
              <a:t>    </a:t>
            </a:r>
            <a:r>
              <a:rPr lang="en-US" altLang="zh-CN" sz="2000" b="1" dirty="0">
                <a:solidFill>
                  <a:srgbClr val="F92672"/>
                </a:solidFill>
                <a:effectLst/>
                <a:latin typeface="Monaco" panose="00000400000000000000" pitchFamily="2" charset="0"/>
              </a:rPr>
              <a:t>return</a:t>
            </a:r>
            <a:r>
              <a:rPr lang="en-US" altLang="zh-CN" sz="2000" b="0" dirty="0">
                <a:effectLst/>
                <a:latin typeface="Monaco" panose="00000400000000000000" pitchFamily="2" charset="0"/>
              </a:rPr>
              <a:t>;</a:t>
            </a:r>
          </a:p>
          <a:p>
            <a:r>
              <a:rPr lang="en-US" altLang="zh-CN" sz="2000" b="0" dirty="0">
                <a:effectLst/>
                <a:latin typeface="Monaco" panose="00000400000000000000" pitchFamily="2" charset="0"/>
              </a:rPr>
              <a:t>}</a:t>
            </a:r>
          </a:p>
          <a:p>
            <a:endParaRPr lang="zh-CN" altLang="en-US" sz="2000" dirty="0"/>
          </a:p>
        </p:txBody>
      </p:sp>
    </p:spTree>
    <p:extLst>
      <p:ext uri="{BB962C8B-B14F-4D97-AF65-F5344CB8AC3E}">
        <p14:creationId xmlns:p14="http://schemas.microsoft.com/office/powerpoint/2010/main" val="1533033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F3880C14-0664-D0C7-9B87-D3F9682783E5}"/>
              </a:ext>
            </a:extLst>
          </p:cNvPr>
          <p:cNvSpPr txBox="1"/>
          <p:nvPr/>
        </p:nvSpPr>
        <p:spPr>
          <a:xfrm>
            <a:off x="185519" y="1725713"/>
            <a:ext cx="3998210" cy="3406574"/>
          </a:xfrm>
          <a:prstGeom prst="rect">
            <a:avLst/>
          </a:prstGeom>
          <a:noFill/>
        </p:spPr>
        <p:txBody>
          <a:bodyPr wrap="none" rtlCol="0">
            <a:spAutoFit/>
          </a:bodyPr>
          <a:lstStyle/>
          <a:p>
            <a:pPr>
              <a:lnSpc>
                <a:spcPct val="200000"/>
              </a:lnSpc>
            </a:pPr>
            <a:r>
              <a:rPr lang="en-US" altLang="zh-CN" sz="2800" dirty="0">
                <a:solidFill>
                  <a:schemeClr val="tx1">
                    <a:lumMod val="50000"/>
                    <a:lumOff val="50000"/>
                  </a:schemeClr>
                </a:solidFill>
              </a:rPr>
              <a:t>Next(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t>Program( )</a:t>
            </a:r>
            <a:r>
              <a:rPr lang="zh-CN" altLang="en-US" sz="2800" dirty="0"/>
              <a:t>函数 </a:t>
            </a:r>
            <a:r>
              <a:rPr lang="en-US" altLang="zh-CN" sz="2800" dirty="0"/>
              <a:t>- - </a:t>
            </a:r>
            <a:r>
              <a:rPr lang="zh-CN" altLang="en-US" sz="2800" dirty="0"/>
              <a:t>分析部分</a:t>
            </a:r>
            <a:endParaRPr lang="en-US" altLang="zh-CN" sz="2800" dirty="0"/>
          </a:p>
          <a:p>
            <a:pPr>
              <a:lnSpc>
                <a:spcPct val="200000"/>
              </a:lnSpc>
            </a:pPr>
            <a:r>
              <a:rPr lang="en-US" altLang="zh-CN" sz="2800" dirty="0">
                <a:solidFill>
                  <a:schemeClr val="tx1">
                    <a:lumMod val="50000"/>
                    <a:lumOff val="50000"/>
                  </a:schemeClr>
                </a:solidFill>
              </a:rPr>
              <a:t>Expression(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Eval(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综合部分</a:t>
            </a:r>
          </a:p>
        </p:txBody>
      </p:sp>
      <p:sp>
        <p:nvSpPr>
          <p:cNvPr id="2" name="文本框 1">
            <a:extLst>
              <a:ext uri="{FF2B5EF4-FFF2-40B4-BE49-F238E27FC236}">
                <a16:creationId xmlns:a16="http://schemas.microsoft.com/office/drawing/2014/main" id="{CC227230-3651-73B5-8CDA-8F0C5C79A2FC}"/>
              </a:ext>
            </a:extLst>
          </p:cNvPr>
          <p:cNvSpPr txBox="1"/>
          <p:nvPr/>
        </p:nvSpPr>
        <p:spPr>
          <a:xfrm>
            <a:off x="5954135" y="1069266"/>
            <a:ext cx="4201791" cy="954107"/>
          </a:xfrm>
          <a:prstGeom prst="rect">
            <a:avLst/>
          </a:prstGeom>
          <a:noFill/>
        </p:spPr>
        <p:txBody>
          <a:bodyPr wrap="none" rtlCol="0">
            <a:spAutoFit/>
          </a:bodyPr>
          <a:lstStyle/>
          <a:p>
            <a:pPr algn="ctr"/>
            <a:r>
              <a:rPr lang="en-US" altLang="zh-CN" sz="2800" dirty="0"/>
              <a:t>program( )</a:t>
            </a:r>
            <a:r>
              <a:rPr lang="zh-CN" altLang="en-US" sz="2800" dirty="0"/>
              <a:t>函数</a:t>
            </a:r>
            <a:endParaRPr lang="en-US" altLang="zh-CN" sz="2800" dirty="0"/>
          </a:p>
          <a:p>
            <a:r>
              <a:rPr lang="zh-CN" altLang="en-US" sz="2800" dirty="0"/>
              <a:t>语法分析的入口，分析整个程序</a:t>
            </a:r>
          </a:p>
        </p:txBody>
      </p:sp>
      <p:sp>
        <p:nvSpPr>
          <p:cNvPr id="5" name="文本框 4">
            <a:extLst>
              <a:ext uri="{FF2B5EF4-FFF2-40B4-BE49-F238E27FC236}">
                <a16:creationId xmlns:a16="http://schemas.microsoft.com/office/drawing/2014/main" id="{662E5828-F225-3D1D-B7F9-0F31D5F820B0}"/>
              </a:ext>
            </a:extLst>
          </p:cNvPr>
          <p:cNvSpPr txBox="1"/>
          <p:nvPr/>
        </p:nvSpPr>
        <p:spPr>
          <a:xfrm>
            <a:off x="5440193" y="2758909"/>
            <a:ext cx="6094378" cy="2585323"/>
          </a:xfrm>
          <a:prstGeom prst="rect">
            <a:avLst/>
          </a:prstGeom>
          <a:noFill/>
        </p:spPr>
        <p:txBody>
          <a:bodyPr wrap="square">
            <a:spAutoFit/>
          </a:bodyPr>
          <a:lstStyle/>
          <a:p>
            <a:r>
              <a:rPr lang="en-US" altLang="zh-CN" b="0" i="1" dirty="0">
                <a:solidFill>
                  <a:srgbClr val="66D9EF"/>
                </a:solidFill>
                <a:effectLst/>
                <a:latin typeface="Monaco" panose="00000400000000000000" pitchFamily="2" charset="0"/>
              </a:rPr>
              <a:t>void</a:t>
            </a:r>
            <a:r>
              <a:rPr lang="en-US" altLang="zh-CN" b="0" dirty="0">
                <a:solidFill>
                  <a:srgbClr val="FFFFFF"/>
                </a:solidFill>
                <a:effectLst/>
                <a:latin typeface="Monaco" panose="00000400000000000000" pitchFamily="2" charset="0"/>
              </a:rPr>
              <a:t> </a:t>
            </a:r>
            <a:r>
              <a:rPr lang="en-US" altLang="zh-CN" b="0" dirty="0">
                <a:solidFill>
                  <a:schemeClr val="accent1">
                    <a:lumMod val="50000"/>
                  </a:schemeClr>
                </a:solidFill>
                <a:effectLst/>
                <a:latin typeface="Monaco" panose="00000400000000000000" pitchFamily="2" charset="0"/>
              </a:rPr>
              <a:t>program</a:t>
            </a:r>
            <a:r>
              <a:rPr lang="en-US" altLang="zh-CN" b="0" dirty="0">
                <a:effectLst/>
                <a:latin typeface="Monaco" panose="00000400000000000000" pitchFamily="2" charset="0"/>
              </a:rPr>
              <a:t>()</a:t>
            </a:r>
          </a:p>
          <a:p>
            <a:r>
              <a:rPr lang="en-US" altLang="zh-CN" b="0" dirty="0">
                <a:effectLst/>
                <a:latin typeface="Monaco" panose="00000400000000000000" pitchFamily="2" charset="0"/>
              </a:rPr>
              <a:t>{</a:t>
            </a:r>
          </a:p>
          <a:p>
            <a:r>
              <a:rPr lang="en-US" altLang="zh-CN" b="0" dirty="0">
                <a:solidFill>
                  <a:srgbClr val="FFFFFF"/>
                </a:solidFill>
                <a:effectLst/>
                <a:latin typeface="Monaco" panose="00000400000000000000" pitchFamily="2" charset="0"/>
              </a:rPr>
              <a:t>    </a:t>
            </a:r>
            <a:r>
              <a:rPr lang="en-US" altLang="zh-CN" b="0" dirty="0">
                <a:solidFill>
                  <a:schemeClr val="accent1">
                    <a:lumMod val="50000"/>
                  </a:schemeClr>
                </a:solidFill>
                <a:effectLst/>
                <a:latin typeface="Monaco" panose="00000400000000000000" pitchFamily="2" charset="0"/>
              </a:rPr>
              <a:t>next</a:t>
            </a:r>
            <a:r>
              <a:rPr lang="en-US" altLang="zh-CN" b="0" dirty="0">
                <a:effectLst/>
                <a:latin typeface="Monaco" panose="00000400000000000000" pitchFamily="2" charset="0"/>
              </a:rPr>
              <a:t>(); </a:t>
            </a:r>
            <a:r>
              <a:rPr lang="en-US" altLang="zh-CN" b="0" dirty="0">
                <a:solidFill>
                  <a:srgbClr val="FD971F"/>
                </a:solidFill>
                <a:effectLst/>
                <a:latin typeface="Monaco" panose="00000400000000000000" pitchFamily="2" charset="0"/>
              </a:rPr>
              <a:t>// get next token</a:t>
            </a:r>
            <a:endParaRPr lang="en-US" altLang="zh-CN" b="0" dirty="0">
              <a:solidFill>
                <a:srgbClr val="FFFFFF"/>
              </a:solidFill>
              <a:effectLst/>
              <a:latin typeface="Monaco" panose="00000400000000000000" pitchFamily="2" charset="0"/>
            </a:endParaRPr>
          </a:p>
          <a:p>
            <a:r>
              <a:rPr lang="en-US" altLang="zh-CN" b="0" dirty="0">
                <a:solidFill>
                  <a:srgbClr val="FFFFFF"/>
                </a:solidFill>
                <a:effectLst/>
                <a:latin typeface="Monaco" panose="00000400000000000000" pitchFamily="2" charset="0"/>
              </a:rPr>
              <a:t>    </a:t>
            </a:r>
            <a:r>
              <a:rPr lang="en-US" altLang="zh-CN" b="1" dirty="0">
                <a:solidFill>
                  <a:srgbClr val="F92672"/>
                </a:solidFill>
                <a:effectLst/>
                <a:latin typeface="Monaco" panose="00000400000000000000" pitchFamily="2" charset="0"/>
              </a:rPr>
              <a:t>while</a:t>
            </a:r>
            <a:r>
              <a:rPr lang="en-US" altLang="zh-CN" b="0" dirty="0">
                <a:solidFill>
                  <a:srgbClr val="FFFFFF"/>
                </a:solidFill>
                <a:effectLst/>
                <a:latin typeface="Monaco" panose="00000400000000000000" pitchFamily="2" charset="0"/>
              </a:rPr>
              <a:t> </a:t>
            </a:r>
            <a:r>
              <a:rPr lang="en-US" altLang="zh-CN" b="0" dirty="0">
                <a:effectLst/>
                <a:latin typeface="Monaco" panose="00000400000000000000" pitchFamily="2" charset="0"/>
              </a:rPr>
              <a:t>(token </a:t>
            </a:r>
            <a:r>
              <a:rPr lang="en-US" altLang="zh-CN" b="1" dirty="0">
                <a:solidFill>
                  <a:srgbClr val="F92672"/>
                </a:solidFill>
                <a:effectLst/>
                <a:latin typeface="Monaco" panose="00000400000000000000" pitchFamily="2" charset="0"/>
              </a:rPr>
              <a:t>&gt;</a:t>
            </a:r>
            <a:r>
              <a:rPr lang="en-US" altLang="zh-CN" b="0" dirty="0">
                <a:solidFill>
                  <a:srgbClr val="FFFFFF"/>
                </a:solidFill>
                <a:effectLst/>
                <a:latin typeface="Monaco" panose="00000400000000000000" pitchFamily="2" charset="0"/>
              </a:rPr>
              <a:t> </a:t>
            </a:r>
            <a:r>
              <a:rPr lang="en-US" altLang="zh-CN" b="0" dirty="0">
                <a:solidFill>
                  <a:srgbClr val="AE81FF"/>
                </a:solidFill>
                <a:effectLst/>
                <a:latin typeface="Monaco" panose="00000400000000000000" pitchFamily="2" charset="0"/>
              </a:rPr>
              <a:t>0</a:t>
            </a:r>
            <a:r>
              <a:rPr lang="en-US" altLang="zh-CN" b="0" dirty="0">
                <a:effectLst/>
                <a:latin typeface="Monaco" panose="00000400000000000000" pitchFamily="2" charset="0"/>
              </a:rPr>
              <a:t>)</a:t>
            </a:r>
            <a:r>
              <a:rPr lang="en-US" altLang="zh-CN" b="0" dirty="0">
                <a:solidFill>
                  <a:srgbClr val="FD971F"/>
                </a:solidFill>
                <a:effectLst/>
                <a:latin typeface="Monaco" panose="00000400000000000000" pitchFamily="2" charset="0"/>
              </a:rPr>
              <a:t>//</a:t>
            </a:r>
            <a:r>
              <a:rPr lang="zh-CN" altLang="en-US" b="0" dirty="0">
                <a:solidFill>
                  <a:srgbClr val="FD971F"/>
                </a:solidFill>
                <a:effectLst/>
                <a:latin typeface="Monaco" panose="00000400000000000000" pitchFamily="2" charset="0"/>
              </a:rPr>
              <a:t>不能识别中文</a:t>
            </a:r>
            <a:endParaRPr lang="zh-CN" altLang="en-US" b="0" dirty="0">
              <a:solidFill>
                <a:srgbClr val="FFFFFF"/>
              </a:solidFill>
              <a:effectLst/>
              <a:latin typeface="Monaco" panose="00000400000000000000" pitchFamily="2" charset="0"/>
            </a:endParaRPr>
          </a:p>
          <a:p>
            <a:r>
              <a:rPr lang="zh-CN" altLang="en-US" b="0" dirty="0">
                <a:effectLst/>
                <a:latin typeface="Monaco" panose="00000400000000000000" pitchFamily="2" charset="0"/>
              </a:rPr>
              <a:t>    </a:t>
            </a:r>
            <a:r>
              <a:rPr lang="en-US" altLang="zh-CN" b="0" dirty="0">
                <a:effectLst/>
                <a:latin typeface="Monaco" panose="00000400000000000000" pitchFamily="2" charset="0"/>
              </a:rPr>
              <a:t>{</a:t>
            </a:r>
          </a:p>
          <a:p>
            <a:r>
              <a:rPr lang="en-US" altLang="zh-CN" b="0" dirty="0">
                <a:solidFill>
                  <a:srgbClr val="FFFFFF"/>
                </a:solidFill>
                <a:effectLst/>
                <a:latin typeface="Monaco" panose="00000400000000000000" pitchFamily="2" charset="0"/>
              </a:rPr>
              <a:t>        </a:t>
            </a:r>
            <a:r>
              <a:rPr lang="en-US" altLang="zh-CN" b="0" dirty="0" err="1">
                <a:solidFill>
                  <a:schemeClr val="accent1">
                    <a:lumMod val="50000"/>
                  </a:schemeClr>
                </a:solidFill>
                <a:effectLst/>
                <a:latin typeface="Monaco" panose="00000400000000000000" pitchFamily="2" charset="0"/>
              </a:rPr>
              <a:t>printf</a:t>
            </a:r>
            <a:r>
              <a:rPr lang="en-US" altLang="zh-CN" b="0" dirty="0">
                <a:solidFill>
                  <a:schemeClr val="accent2">
                    <a:lumMod val="75000"/>
                  </a:schemeClr>
                </a:solidFill>
                <a:effectLst/>
                <a:latin typeface="Monaco" panose="00000400000000000000" pitchFamily="2" charset="0"/>
              </a:rPr>
              <a:t>("token is: </a:t>
            </a:r>
            <a:r>
              <a:rPr lang="en-US" altLang="zh-CN" b="0" dirty="0">
                <a:solidFill>
                  <a:srgbClr val="AE81FF"/>
                </a:solidFill>
                <a:effectLst/>
                <a:latin typeface="Monaco" panose="00000400000000000000" pitchFamily="2" charset="0"/>
              </a:rPr>
              <a:t>%c\n</a:t>
            </a:r>
            <a:r>
              <a:rPr lang="en-US" altLang="zh-CN" b="0" dirty="0">
                <a:solidFill>
                  <a:schemeClr val="accent2">
                    <a:lumMod val="75000"/>
                  </a:schemeClr>
                </a:solidFill>
                <a:effectLst/>
                <a:latin typeface="Monaco" panose="00000400000000000000" pitchFamily="2" charset="0"/>
              </a:rPr>
              <a:t>"</a:t>
            </a:r>
            <a:r>
              <a:rPr lang="en-US" altLang="zh-CN" b="0" dirty="0">
                <a:effectLst/>
                <a:latin typeface="Monaco" panose="00000400000000000000" pitchFamily="2" charset="0"/>
              </a:rPr>
              <a:t>, token);</a:t>
            </a:r>
          </a:p>
          <a:p>
            <a:r>
              <a:rPr lang="en-US" altLang="zh-CN" b="0" dirty="0">
                <a:solidFill>
                  <a:srgbClr val="FFFFFF"/>
                </a:solidFill>
                <a:effectLst/>
                <a:latin typeface="Monaco" panose="00000400000000000000" pitchFamily="2" charset="0"/>
              </a:rPr>
              <a:t>        </a:t>
            </a:r>
            <a:r>
              <a:rPr lang="en-US" altLang="zh-CN" b="0" dirty="0">
                <a:solidFill>
                  <a:schemeClr val="accent1">
                    <a:lumMod val="50000"/>
                  </a:schemeClr>
                </a:solidFill>
                <a:effectLst/>
                <a:latin typeface="Monaco" panose="00000400000000000000" pitchFamily="2" charset="0"/>
              </a:rPr>
              <a:t>next</a:t>
            </a:r>
            <a:r>
              <a:rPr lang="en-US" altLang="zh-CN" b="0" dirty="0">
                <a:effectLst/>
                <a:latin typeface="Monaco" panose="00000400000000000000" pitchFamily="2" charset="0"/>
              </a:rPr>
              <a:t>();</a:t>
            </a:r>
          </a:p>
          <a:p>
            <a:r>
              <a:rPr lang="en-US" altLang="zh-CN" b="0" dirty="0">
                <a:effectLst/>
                <a:latin typeface="Monaco" panose="00000400000000000000" pitchFamily="2" charset="0"/>
              </a:rPr>
              <a:t>    }</a:t>
            </a:r>
          </a:p>
          <a:p>
            <a:r>
              <a:rPr lang="en-US" altLang="zh-CN" b="0" dirty="0">
                <a:effectLst/>
                <a:latin typeface="Monaco" panose="00000400000000000000" pitchFamily="2" charset="0"/>
              </a:rPr>
              <a:t>}</a:t>
            </a:r>
          </a:p>
        </p:txBody>
      </p:sp>
    </p:spTree>
    <p:extLst>
      <p:ext uri="{BB962C8B-B14F-4D97-AF65-F5344CB8AC3E}">
        <p14:creationId xmlns:p14="http://schemas.microsoft.com/office/powerpoint/2010/main" val="3176217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98897F6-90A6-76CF-55B7-82A1D36D2F57}"/>
              </a:ext>
            </a:extLst>
          </p:cNvPr>
          <p:cNvSpPr txBox="1"/>
          <p:nvPr/>
        </p:nvSpPr>
        <p:spPr>
          <a:xfrm>
            <a:off x="185519" y="1725713"/>
            <a:ext cx="3998210" cy="3406574"/>
          </a:xfrm>
          <a:prstGeom prst="rect">
            <a:avLst/>
          </a:prstGeom>
          <a:noFill/>
        </p:spPr>
        <p:txBody>
          <a:bodyPr wrap="none" rtlCol="0">
            <a:spAutoFit/>
          </a:bodyPr>
          <a:lstStyle/>
          <a:p>
            <a:pPr>
              <a:lnSpc>
                <a:spcPct val="200000"/>
              </a:lnSpc>
            </a:pPr>
            <a:r>
              <a:rPr lang="en-US" altLang="zh-CN" sz="2800" dirty="0">
                <a:solidFill>
                  <a:schemeClr val="tx1">
                    <a:lumMod val="50000"/>
                    <a:lumOff val="50000"/>
                  </a:schemeClr>
                </a:solidFill>
              </a:rPr>
              <a:t>Next(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Program(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t>Expression( )</a:t>
            </a:r>
            <a:r>
              <a:rPr lang="zh-CN" altLang="en-US" sz="2800" dirty="0"/>
              <a:t>函数 </a:t>
            </a:r>
            <a:r>
              <a:rPr lang="en-US" altLang="zh-CN" sz="2800" dirty="0"/>
              <a:t>- - </a:t>
            </a:r>
            <a:r>
              <a:rPr lang="zh-CN" altLang="en-US" sz="2800" dirty="0"/>
              <a:t>分析部分</a:t>
            </a:r>
            <a:endParaRPr lang="en-US" altLang="zh-CN" sz="2800" dirty="0"/>
          </a:p>
          <a:p>
            <a:pPr>
              <a:lnSpc>
                <a:spcPct val="200000"/>
              </a:lnSpc>
            </a:pPr>
            <a:r>
              <a:rPr lang="en-US" altLang="zh-CN" sz="2800" dirty="0">
                <a:solidFill>
                  <a:schemeClr val="tx1">
                    <a:lumMod val="50000"/>
                    <a:lumOff val="50000"/>
                  </a:schemeClr>
                </a:solidFill>
              </a:rPr>
              <a:t>Eval(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综合部分</a:t>
            </a:r>
          </a:p>
        </p:txBody>
      </p:sp>
      <p:sp>
        <p:nvSpPr>
          <p:cNvPr id="3" name="文本框 2">
            <a:extLst>
              <a:ext uri="{FF2B5EF4-FFF2-40B4-BE49-F238E27FC236}">
                <a16:creationId xmlns:a16="http://schemas.microsoft.com/office/drawing/2014/main" id="{94F0D05F-8B9C-3B56-0FB1-BDB22CC5FF0E}"/>
              </a:ext>
            </a:extLst>
          </p:cNvPr>
          <p:cNvSpPr txBox="1"/>
          <p:nvPr/>
        </p:nvSpPr>
        <p:spPr>
          <a:xfrm>
            <a:off x="5844058" y="2951946"/>
            <a:ext cx="4328429" cy="954107"/>
          </a:xfrm>
          <a:prstGeom prst="rect">
            <a:avLst/>
          </a:prstGeom>
          <a:noFill/>
        </p:spPr>
        <p:txBody>
          <a:bodyPr wrap="none" rtlCol="0">
            <a:spAutoFit/>
          </a:bodyPr>
          <a:lstStyle/>
          <a:p>
            <a:pPr algn="ctr"/>
            <a:r>
              <a:rPr lang="en-US" altLang="zh-CN" sz="2800" dirty="0"/>
              <a:t>expression( )</a:t>
            </a:r>
            <a:r>
              <a:rPr lang="zh-CN" altLang="en-US" sz="2800" dirty="0"/>
              <a:t>函数</a:t>
            </a:r>
            <a:endParaRPr lang="en-US" altLang="zh-CN" sz="2800" dirty="0"/>
          </a:p>
          <a:p>
            <a:r>
              <a:rPr lang="zh-CN" altLang="en-US" sz="2800" dirty="0"/>
              <a:t>解析表达式，可理解为语义分析</a:t>
            </a:r>
          </a:p>
        </p:txBody>
      </p:sp>
    </p:spTree>
    <p:extLst>
      <p:ext uri="{BB962C8B-B14F-4D97-AF65-F5344CB8AC3E}">
        <p14:creationId xmlns:p14="http://schemas.microsoft.com/office/powerpoint/2010/main" val="88036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2D7BE40A-F6EE-13F1-EA75-9FEB2861C9AA}"/>
              </a:ext>
            </a:extLst>
          </p:cNvPr>
          <p:cNvSpPr txBox="1"/>
          <p:nvPr/>
        </p:nvSpPr>
        <p:spPr>
          <a:xfrm>
            <a:off x="285205" y="1200697"/>
            <a:ext cx="7879080" cy="4456605"/>
          </a:xfrm>
          <a:prstGeom prst="rect">
            <a:avLst/>
          </a:prstGeom>
          <a:noFill/>
        </p:spPr>
        <p:txBody>
          <a:bodyPr wrap="none" rtlCol="0">
            <a:spAutoFit/>
          </a:bodyPr>
          <a:lstStyle/>
          <a:p>
            <a:pPr>
              <a:lnSpc>
                <a:spcPct val="150000"/>
              </a:lnSpc>
            </a:pPr>
            <a:r>
              <a:rPr lang="en-US" altLang="zh-CN" sz="2400" dirty="0"/>
              <a:t>expr -&gt; id = </a:t>
            </a:r>
            <a:r>
              <a:rPr lang="en-US" altLang="zh-CN" sz="2400" dirty="0" err="1"/>
              <a:t>arith_expr</a:t>
            </a:r>
            <a:endParaRPr lang="en-US" altLang="zh-CN" sz="2400" dirty="0"/>
          </a:p>
          <a:p>
            <a:pPr>
              <a:lnSpc>
                <a:spcPct val="150000"/>
              </a:lnSpc>
            </a:pPr>
            <a:r>
              <a:rPr lang="en-US" altLang="zh-CN" sz="2400" dirty="0" err="1"/>
              <a:t>arith_expr</a:t>
            </a:r>
            <a:r>
              <a:rPr lang="en-US" altLang="zh-CN" sz="2400" dirty="0"/>
              <a:t> -&gt; term  </a:t>
            </a:r>
            <a:r>
              <a:rPr lang="en-US" altLang="zh-CN" sz="2400" dirty="0" err="1"/>
              <a:t>arith_expr_tail</a:t>
            </a:r>
            <a:endParaRPr lang="en-US" altLang="zh-CN" sz="2400" dirty="0"/>
          </a:p>
          <a:p>
            <a:pPr>
              <a:lnSpc>
                <a:spcPct val="150000"/>
              </a:lnSpc>
            </a:pPr>
            <a:r>
              <a:rPr lang="en-US" altLang="zh-CN" sz="2400" dirty="0" err="1"/>
              <a:t>arith_expr_tail</a:t>
            </a:r>
            <a:r>
              <a:rPr lang="en-US" altLang="zh-CN" sz="2400" dirty="0"/>
              <a:t> -&gt; + term  </a:t>
            </a:r>
            <a:r>
              <a:rPr lang="en-US" altLang="zh-CN" sz="2400" dirty="0" err="1"/>
              <a:t>arith_expr_tail</a:t>
            </a:r>
            <a:r>
              <a:rPr lang="en-US" altLang="zh-CN" sz="2400" dirty="0"/>
              <a:t> | - term  </a:t>
            </a:r>
            <a:r>
              <a:rPr lang="en-US" altLang="zh-CN" sz="2400" dirty="0" err="1"/>
              <a:t>arith_expr_tail</a:t>
            </a:r>
            <a:r>
              <a:rPr lang="en-US" altLang="zh-CN" sz="2400" dirty="0"/>
              <a:t> | </a:t>
            </a:r>
            <a:r>
              <a:rPr lang="el-GR" altLang="zh-CN" sz="2400" dirty="0"/>
              <a:t>ε</a:t>
            </a:r>
          </a:p>
          <a:p>
            <a:pPr>
              <a:lnSpc>
                <a:spcPct val="150000"/>
              </a:lnSpc>
            </a:pPr>
            <a:r>
              <a:rPr lang="en-US" altLang="zh-CN" sz="2400" dirty="0"/>
              <a:t>term -&gt; factor  </a:t>
            </a:r>
            <a:r>
              <a:rPr lang="en-US" altLang="zh-CN" sz="2400" dirty="0" err="1"/>
              <a:t>term_tail</a:t>
            </a:r>
            <a:endParaRPr lang="en-US" altLang="zh-CN" sz="2400" dirty="0"/>
          </a:p>
          <a:p>
            <a:pPr>
              <a:lnSpc>
                <a:spcPct val="150000"/>
              </a:lnSpc>
            </a:pPr>
            <a:r>
              <a:rPr lang="en-US" altLang="zh-CN" sz="2400" dirty="0" err="1"/>
              <a:t>term_tail</a:t>
            </a:r>
            <a:r>
              <a:rPr lang="en-US" altLang="zh-CN" sz="2400" dirty="0"/>
              <a:t> -&gt; * factor  </a:t>
            </a:r>
            <a:r>
              <a:rPr lang="en-US" altLang="zh-CN" sz="2400" dirty="0" err="1"/>
              <a:t>term_tail</a:t>
            </a:r>
            <a:r>
              <a:rPr lang="en-US" altLang="zh-CN" sz="2400" dirty="0"/>
              <a:t> | / factor  </a:t>
            </a:r>
            <a:r>
              <a:rPr lang="en-US" altLang="zh-CN" sz="2400" dirty="0" err="1"/>
              <a:t>term_tail</a:t>
            </a:r>
            <a:r>
              <a:rPr lang="en-US" altLang="zh-CN" sz="2400" dirty="0"/>
              <a:t> | </a:t>
            </a:r>
            <a:r>
              <a:rPr lang="el-GR" altLang="zh-CN" sz="2400" dirty="0"/>
              <a:t>ε</a:t>
            </a:r>
          </a:p>
          <a:p>
            <a:pPr>
              <a:lnSpc>
                <a:spcPct val="150000"/>
              </a:lnSpc>
            </a:pPr>
            <a:r>
              <a:rPr lang="en-US" altLang="zh-CN" sz="2400" dirty="0"/>
              <a:t>factor -&gt; id | number | (</a:t>
            </a:r>
            <a:r>
              <a:rPr lang="en-US" altLang="zh-CN" sz="2400" dirty="0" err="1"/>
              <a:t>arith_expr</a:t>
            </a:r>
            <a:r>
              <a:rPr lang="en-US" altLang="zh-CN" sz="2400" dirty="0"/>
              <a:t>)</a:t>
            </a:r>
          </a:p>
          <a:p>
            <a:pPr>
              <a:lnSpc>
                <a:spcPct val="150000"/>
              </a:lnSpc>
            </a:pPr>
            <a:r>
              <a:rPr lang="en-US" altLang="zh-CN" sz="2400" dirty="0"/>
              <a:t>id -&gt; a | b | c</a:t>
            </a:r>
          </a:p>
          <a:p>
            <a:pPr>
              <a:lnSpc>
                <a:spcPct val="150000"/>
              </a:lnSpc>
            </a:pPr>
            <a:r>
              <a:rPr lang="en-US" altLang="zh-CN" sz="2400" dirty="0"/>
              <a:t>number -&gt; 30</a:t>
            </a:r>
          </a:p>
        </p:txBody>
      </p:sp>
      <p:pic>
        <p:nvPicPr>
          <p:cNvPr id="7" name="图片 6" descr="电脑萤幕画面&#10;&#10;描述已自动生成">
            <a:extLst>
              <a:ext uri="{FF2B5EF4-FFF2-40B4-BE49-F238E27FC236}">
                <a16:creationId xmlns:a16="http://schemas.microsoft.com/office/drawing/2014/main" id="{3D285978-8003-CB6A-050E-9AFF8F5E14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491" y="-1"/>
            <a:ext cx="5976509" cy="6858000"/>
          </a:xfrm>
          <a:prstGeom prst="rect">
            <a:avLst/>
          </a:prstGeom>
        </p:spPr>
      </p:pic>
    </p:spTree>
    <p:extLst>
      <p:ext uri="{BB962C8B-B14F-4D97-AF65-F5344CB8AC3E}">
        <p14:creationId xmlns:p14="http://schemas.microsoft.com/office/powerpoint/2010/main" val="3849794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E7DA1307-A13A-3257-DFD0-BC0F02140A12}"/>
              </a:ext>
            </a:extLst>
          </p:cNvPr>
          <p:cNvSpPr txBox="1"/>
          <p:nvPr/>
        </p:nvSpPr>
        <p:spPr>
          <a:xfrm>
            <a:off x="185519" y="1725713"/>
            <a:ext cx="3998210" cy="3406574"/>
          </a:xfrm>
          <a:prstGeom prst="rect">
            <a:avLst/>
          </a:prstGeom>
          <a:noFill/>
        </p:spPr>
        <p:txBody>
          <a:bodyPr wrap="none" rtlCol="0">
            <a:spAutoFit/>
          </a:bodyPr>
          <a:lstStyle/>
          <a:p>
            <a:pPr>
              <a:lnSpc>
                <a:spcPct val="200000"/>
              </a:lnSpc>
            </a:pPr>
            <a:r>
              <a:rPr lang="en-US" altLang="zh-CN" sz="2800" dirty="0">
                <a:solidFill>
                  <a:schemeClr val="tx1">
                    <a:lumMod val="50000"/>
                    <a:lumOff val="50000"/>
                  </a:schemeClr>
                </a:solidFill>
              </a:rPr>
              <a:t>Next(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Program(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solidFill>
                  <a:schemeClr val="tx1">
                    <a:lumMod val="50000"/>
                    <a:lumOff val="50000"/>
                  </a:schemeClr>
                </a:solidFill>
              </a:rPr>
              <a:t>Expression( )</a:t>
            </a:r>
            <a:r>
              <a:rPr lang="zh-CN" altLang="en-US" sz="2800" dirty="0">
                <a:solidFill>
                  <a:schemeClr val="tx1">
                    <a:lumMod val="50000"/>
                    <a:lumOff val="50000"/>
                  </a:schemeClr>
                </a:solidFill>
              </a:rPr>
              <a:t>函数 </a:t>
            </a:r>
            <a:r>
              <a:rPr lang="en-US" altLang="zh-CN" sz="2800" dirty="0">
                <a:solidFill>
                  <a:schemeClr val="tx1">
                    <a:lumMod val="50000"/>
                    <a:lumOff val="50000"/>
                  </a:schemeClr>
                </a:solidFill>
              </a:rPr>
              <a:t>- - </a:t>
            </a:r>
            <a:r>
              <a:rPr lang="zh-CN" altLang="en-US" sz="2800" dirty="0">
                <a:solidFill>
                  <a:schemeClr val="tx1">
                    <a:lumMod val="50000"/>
                    <a:lumOff val="50000"/>
                  </a:schemeClr>
                </a:solidFill>
              </a:rPr>
              <a:t>分析部分</a:t>
            </a:r>
            <a:endParaRPr lang="en-US" altLang="zh-CN" sz="2800" dirty="0">
              <a:solidFill>
                <a:schemeClr val="tx1">
                  <a:lumMod val="50000"/>
                  <a:lumOff val="50000"/>
                </a:schemeClr>
              </a:solidFill>
            </a:endParaRPr>
          </a:p>
          <a:p>
            <a:pPr>
              <a:lnSpc>
                <a:spcPct val="200000"/>
              </a:lnSpc>
            </a:pPr>
            <a:r>
              <a:rPr lang="en-US" altLang="zh-CN" sz="2800" dirty="0"/>
              <a:t>Eval( )</a:t>
            </a:r>
            <a:r>
              <a:rPr lang="zh-CN" altLang="en-US" sz="2800" dirty="0"/>
              <a:t>函数 </a:t>
            </a:r>
            <a:r>
              <a:rPr lang="en-US" altLang="zh-CN" sz="2800" dirty="0"/>
              <a:t>- - </a:t>
            </a:r>
            <a:r>
              <a:rPr lang="zh-CN" altLang="en-US" sz="2800" dirty="0"/>
              <a:t>综合部分</a:t>
            </a:r>
          </a:p>
        </p:txBody>
      </p:sp>
      <p:sp>
        <p:nvSpPr>
          <p:cNvPr id="3" name="文本框 2">
            <a:extLst>
              <a:ext uri="{FF2B5EF4-FFF2-40B4-BE49-F238E27FC236}">
                <a16:creationId xmlns:a16="http://schemas.microsoft.com/office/drawing/2014/main" id="{E97EC9C5-DB17-3D7B-BD7B-BD8533B7CF9F}"/>
              </a:ext>
            </a:extLst>
          </p:cNvPr>
          <p:cNvSpPr txBox="1"/>
          <p:nvPr/>
        </p:nvSpPr>
        <p:spPr>
          <a:xfrm>
            <a:off x="5954148" y="1069266"/>
            <a:ext cx="4201791" cy="954107"/>
          </a:xfrm>
          <a:prstGeom prst="rect">
            <a:avLst/>
          </a:prstGeom>
          <a:noFill/>
        </p:spPr>
        <p:txBody>
          <a:bodyPr wrap="none" rtlCol="0">
            <a:spAutoFit/>
          </a:bodyPr>
          <a:lstStyle/>
          <a:p>
            <a:pPr algn="ctr"/>
            <a:r>
              <a:rPr lang="en-US" altLang="zh-CN" sz="2800" dirty="0"/>
              <a:t>eval( )</a:t>
            </a:r>
            <a:r>
              <a:rPr lang="zh-CN" altLang="en-US" sz="2800" dirty="0"/>
              <a:t>函数</a:t>
            </a:r>
            <a:endParaRPr lang="en-US" altLang="zh-CN" sz="2800" dirty="0"/>
          </a:p>
          <a:p>
            <a:r>
              <a:rPr lang="zh-CN" altLang="en-US" sz="2800" dirty="0"/>
              <a:t>虚拟机接口，可以解释目标代码</a:t>
            </a:r>
            <a:endParaRPr lang="en-US" altLang="zh-CN" sz="2800" dirty="0"/>
          </a:p>
        </p:txBody>
      </p:sp>
      <p:sp>
        <p:nvSpPr>
          <p:cNvPr id="4" name="文本框 3">
            <a:extLst>
              <a:ext uri="{FF2B5EF4-FFF2-40B4-BE49-F238E27FC236}">
                <a16:creationId xmlns:a16="http://schemas.microsoft.com/office/drawing/2014/main" id="{8E4CC980-0862-8195-26D1-93CD4DDD7903}"/>
              </a:ext>
            </a:extLst>
          </p:cNvPr>
          <p:cNvSpPr txBox="1"/>
          <p:nvPr/>
        </p:nvSpPr>
        <p:spPr>
          <a:xfrm>
            <a:off x="5892433" y="2951946"/>
            <a:ext cx="4488729" cy="954107"/>
          </a:xfrm>
          <a:prstGeom prst="rect">
            <a:avLst/>
          </a:prstGeom>
          <a:noFill/>
        </p:spPr>
        <p:txBody>
          <a:bodyPr wrap="none" rtlCol="0">
            <a:spAutoFit/>
          </a:bodyPr>
          <a:lstStyle/>
          <a:p>
            <a:pPr algn="ctr"/>
            <a:r>
              <a:rPr lang="zh-CN" altLang="en-US" sz="2800" dirty="0"/>
              <a:t>内置许多类似于汇编的指令</a:t>
            </a:r>
            <a:endParaRPr lang="en-US" altLang="zh-CN" sz="2800" dirty="0"/>
          </a:p>
          <a:p>
            <a:pPr algn="ctr"/>
            <a:r>
              <a:rPr lang="zh-CN" altLang="en-US" sz="2800" dirty="0"/>
              <a:t>定义了每个指令的具体操作内容。</a:t>
            </a:r>
            <a:endParaRPr lang="en-US" altLang="zh-CN" sz="2800" dirty="0"/>
          </a:p>
        </p:txBody>
      </p:sp>
      <p:pic>
        <p:nvPicPr>
          <p:cNvPr id="8" name="图片 7" descr="文本&#10;&#10;描述已自动生成">
            <a:extLst>
              <a:ext uri="{FF2B5EF4-FFF2-40B4-BE49-F238E27FC236}">
                <a16:creationId xmlns:a16="http://schemas.microsoft.com/office/drawing/2014/main" id="{D42D8D8D-2987-CF3B-4600-BA005E7325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728" y="0"/>
            <a:ext cx="8008271" cy="6858000"/>
          </a:xfrm>
          <a:prstGeom prst="rect">
            <a:avLst/>
          </a:prstGeom>
        </p:spPr>
      </p:pic>
    </p:spTree>
    <p:extLst>
      <p:ext uri="{BB962C8B-B14F-4D97-AF65-F5344CB8AC3E}">
        <p14:creationId xmlns:p14="http://schemas.microsoft.com/office/powerpoint/2010/main" val="604946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E5EC0F9-DAA0-1B37-F6CA-CFC931FA7179}"/>
              </a:ext>
            </a:extLst>
          </p:cNvPr>
          <p:cNvSpPr txBox="1"/>
          <p:nvPr/>
        </p:nvSpPr>
        <p:spPr>
          <a:xfrm>
            <a:off x="4732485" y="185057"/>
            <a:ext cx="2727029" cy="830997"/>
          </a:xfrm>
          <a:prstGeom prst="rect">
            <a:avLst/>
          </a:prstGeom>
          <a:noFill/>
        </p:spPr>
        <p:txBody>
          <a:bodyPr wrap="none" rtlCol="0">
            <a:spAutoFit/>
          </a:bodyPr>
          <a:lstStyle/>
          <a:p>
            <a:r>
              <a:rPr lang="en-US" altLang="zh-CN" sz="4800" dirty="0"/>
              <a:t>Main( )</a:t>
            </a:r>
            <a:r>
              <a:rPr lang="zh-CN" altLang="en-US" sz="4800" dirty="0"/>
              <a:t>函数</a:t>
            </a:r>
            <a:endParaRPr lang="en-US" altLang="zh-CN" sz="4800" dirty="0"/>
          </a:p>
        </p:txBody>
      </p:sp>
      <p:sp>
        <p:nvSpPr>
          <p:cNvPr id="5" name="文本框 4">
            <a:extLst>
              <a:ext uri="{FF2B5EF4-FFF2-40B4-BE49-F238E27FC236}">
                <a16:creationId xmlns:a16="http://schemas.microsoft.com/office/drawing/2014/main" id="{D9C6412E-B1B9-AB47-8C5E-9E1189F8827A}"/>
              </a:ext>
            </a:extLst>
          </p:cNvPr>
          <p:cNvSpPr txBox="1"/>
          <p:nvPr/>
        </p:nvSpPr>
        <p:spPr>
          <a:xfrm>
            <a:off x="4196280" y="2209800"/>
            <a:ext cx="3799438" cy="2956707"/>
          </a:xfrm>
          <a:prstGeom prst="rect">
            <a:avLst/>
          </a:prstGeom>
          <a:noFill/>
        </p:spPr>
        <p:txBody>
          <a:bodyPr wrap="none" rtlCol="0">
            <a:spAutoFit/>
          </a:bodyPr>
          <a:lstStyle/>
          <a:p>
            <a:pPr algn="ctr">
              <a:lnSpc>
                <a:spcPct val="150000"/>
              </a:lnSpc>
            </a:pPr>
            <a:r>
              <a:rPr lang="zh-CN" altLang="en-US" sz="3200" dirty="0"/>
              <a:t>词法分析</a:t>
            </a:r>
            <a:endParaRPr lang="en-US" altLang="zh-CN" sz="3200" dirty="0"/>
          </a:p>
          <a:p>
            <a:pPr algn="ctr">
              <a:lnSpc>
                <a:spcPct val="150000"/>
              </a:lnSpc>
            </a:pPr>
            <a:r>
              <a:rPr lang="zh-CN" altLang="en-US" sz="3200" dirty="0"/>
              <a:t>语法分析</a:t>
            </a:r>
            <a:endParaRPr lang="en-US" altLang="zh-CN" sz="3200" dirty="0"/>
          </a:p>
          <a:p>
            <a:pPr algn="ctr">
              <a:lnSpc>
                <a:spcPct val="150000"/>
              </a:lnSpc>
            </a:pPr>
            <a:r>
              <a:rPr lang="zh-CN" altLang="en-US" sz="3200" dirty="0"/>
              <a:t>语义分析（表达式解析）</a:t>
            </a:r>
            <a:endParaRPr lang="en-US" altLang="zh-CN" sz="3200" dirty="0"/>
          </a:p>
          <a:p>
            <a:pPr algn="ctr">
              <a:lnSpc>
                <a:spcPct val="150000"/>
              </a:lnSpc>
            </a:pPr>
            <a:r>
              <a:rPr lang="zh-CN" altLang="en-US" sz="3200" dirty="0"/>
              <a:t>目标机器代码生成</a:t>
            </a:r>
          </a:p>
        </p:txBody>
      </p:sp>
    </p:spTree>
    <p:extLst>
      <p:ext uri="{BB962C8B-B14F-4D97-AF65-F5344CB8AC3E}">
        <p14:creationId xmlns:p14="http://schemas.microsoft.com/office/powerpoint/2010/main" val="19660701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E5EC0F9-DAA0-1B37-F6CA-CFC931FA7179}"/>
              </a:ext>
            </a:extLst>
          </p:cNvPr>
          <p:cNvSpPr txBox="1"/>
          <p:nvPr/>
        </p:nvSpPr>
        <p:spPr>
          <a:xfrm>
            <a:off x="4732485" y="185057"/>
            <a:ext cx="2727029" cy="830997"/>
          </a:xfrm>
          <a:prstGeom prst="rect">
            <a:avLst/>
          </a:prstGeom>
          <a:noFill/>
        </p:spPr>
        <p:txBody>
          <a:bodyPr wrap="none" rtlCol="0">
            <a:spAutoFit/>
          </a:bodyPr>
          <a:lstStyle/>
          <a:p>
            <a:r>
              <a:rPr lang="en-US" altLang="zh-CN" sz="4800" dirty="0"/>
              <a:t>Main( )</a:t>
            </a:r>
            <a:r>
              <a:rPr lang="zh-CN" altLang="en-US" sz="4800" dirty="0"/>
              <a:t>函数</a:t>
            </a:r>
            <a:endParaRPr lang="en-US" altLang="zh-CN" sz="4800" dirty="0"/>
          </a:p>
        </p:txBody>
      </p:sp>
      <p:sp>
        <p:nvSpPr>
          <p:cNvPr id="3" name="Rectangle 1">
            <a:extLst>
              <a:ext uri="{FF2B5EF4-FFF2-40B4-BE49-F238E27FC236}">
                <a16:creationId xmlns:a16="http://schemas.microsoft.com/office/drawing/2014/main" id="{28D31C3D-EFC7-6162-1340-3A550BFAF767}"/>
              </a:ext>
            </a:extLst>
          </p:cNvPr>
          <p:cNvSpPr>
            <a:spLocks noChangeArrowheads="1"/>
          </p:cNvSpPr>
          <p:nvPr/>
        </p:nvSpPr>
        <p:spPr bwMode="auto">
          <a:xfrm>
            <a:off x="0" y="151654"/>
            <a:ext cx="65" cy="153888"/>
          </a:xfrm>
          <a:prstGeom prst="rect">
            <a:avLst/>
          </a:prstGeom>
          <a:solidFill>
            <a:srgbClr val="2D2D2D"/>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000" b="0" i="0" u="none" strike="noStrike" cap="none" normalizeH="0" baseline="0" dirty="0">
              <a:ln>
                <a:noFill/>
              </a:ln>
              <a:solidFill>
                <a:schemeClr val="tx1"/>
              </a:solidFill>
              <a:effectLst/>
              <a:latin typeface="Arial" panose="020B0604020202020204" pitchFamily="34" charset="0"/>
            </a:endParaRPr>
          </a:p>
        </p:txBody>
      </p:sp>
      <p:graphicFrame>
        <p:nvGraphicFramePr>
          <p:cNvPr id="7" name="图示 6">
            <a:extLst>
              <a:ext uri="{FF2B5EF4-FFF2-40B4-BE49-F238E27FC236}">
                <a16:creationId xmlns:a16="http://schemas.microsoft.com/office/drawing/2014/main" id="{3F63C883-5E70-C82F-A044-0E65D659AF4A}"/>
              </a:ext>
            </a:extLst>
          </p:cNvPr>
          <p:cNvGraphicFramePr/>
          <p:nvPr>
            <p:extLst>
              <p:ext uri="{D42A27DB-BD31-4B8C-83A1-F6EECF244321}">
                <p14:modId xmlns:p14="http://schemas.microsoft.com/office/powerpoint/2010/main" val="2183561689"/>
              </p:ext>
            </p:extLst>
          </p:nvPr>
        </p:nvGraphicFramePr>
        <p:xfrm>
          <a:off x="117694" y="1729211"/>
          <a:ext cx="11956610" cy="43230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44835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6321AD7-DC85-95E6-54C2-4FA11525AC87}"/>
              </a:ext>
            </a:extLst>
          </p:cNvPr>
          <p:cNvSpPr txBox="1"/>
          <p:nvPr/>
        </p:nvSpPr>
        <p:spPr>
          <a:xfrm>
            <a:off x="2775219" y="2321004"/>
            <a:ext cx="6641562" cy="2215991"/>
          </a:xfrm>
          <a:prstGeom prst="rect">
            <a:avLst/>
          </a:prstGeom>
          <a:noFill/>
        </p:spPr>
        <p:txBody>
          <a:bodyPr wrap="none" rtlCol="0">
            <a:spAutoFit/>
          </a:bodyPr>
          <a:lstStyle/>
          <a:p>
            <a:r>
              <a:rPr lang="en-US" altLang="zh-CN" sz="13800" dirty="0"/>
              <a:t>Thank</a:t>
            </a:r>
            <a:r>
              <a:rPr lang="zh-CN" altLang="en-US" sz="13800" dirty="0"/>
              <a:t> </a:t>
            </a:r>
            <a:r>
              <a:rPr lang="en-US" altLang="zh-CN" sz="13800" dirty="0"/>
              <a:t>you</a:t>
            </a:r>
            <a:endParaRPr lang="zh-CN" altLang="en-US" sz="13800" dirty="0"/>
          </a:p>
        </p:txBody>
      </p:sp>
    </p:spTree>
    <p:extLst>
      <p:ext uri="{BB962C8B-B14F-4D97-AF65-F5344CB8AC3E}">
        <p14:creationId xmlns:p14="http://schemas.microsoft.com/office/powerpoint/2010/main" val="1446915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621BE615-0F60-95C3-17BB-67E1CE21BAF2}"/>
              </a:ext>
            </a:extLst>
          </p:cNvPr>
          <p:cNvSpPr/>
          <p:nvPr/>
        </p:nvSpPr>
        <p:spPr>
          <a:xfrm>
            <a:off x="4808765" y="382362"/>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词法分析器</a:t>
            </a:r>
          </a:p>
        </p:txBody>
      </p:sp>
      <p:sp>
        <p:nvSpPr>
          <p:cNvPr id="10" name="矩形: 圆角 9">
            <a:extLst>
              <a:ext uri="{FF2B5EF4-FFF2-40B4-BE49-F238E27FC236}">
                <a16:creationId xmlns:a16="http://schemas.microsoft.com/office/drawing/2014/main" id="{E99E3893-5D26-8968-BE5E-F56C3A0D4101}"/>
              </a:ext>
            </a:extLst>
          </p:cNvPr>
          <p:cNvSpPr/>
          <p:nvPr/>
        </p:nvSpPr>
        <p:spPr>
          <a:xfrm>
            <a:off x="4808765" y="1227364"/>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语法分析</a:t>
            </a:r>
          </a:p>
        </p:txBody>
      </p:sp>
      <p:sp>
        <p:nvSpPr>
          <p:cNvPr id="11" name="矩形: 圆角 10">
            <a:extLst>
              <a:ext uri="{FF2B5EF4-FFF2-40B4-BE49-F238E27FC236}">
                <a16:creationId xmlns:a16="http://schemas.microsoft.com/office/drawing/2014/main" id="{15925671-3FF6-705C-1EBC-502F50665FB4}"/>
              </a:ext>
            </a:extLst>
          </p:cNvPr>
          <p:cNvSpPr/>
          <p:nvPr/>
        </p:nvSpPr>
        <p:spPr>
          <a:xfrm>
            <a:off x="4580166" y="3762370"/>
            <a:ext cx="26942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机器无关代码优化</a:t>
            </a:r>
          </a:p>
        </p:txBody>
      </p:sp>
      <p:sp>
        <p:nvSpPr>
          <p:cNvPr id="12" name="矩形: 圆角 11">
            <a:extLst>
              <a:ext uri="{FF2B5EF4-FFF2-40B4-BE49-F238E27FC236}">
                <a16:creationId xmlns:a16="http://schemas.microsoft.com/office/drawing/2014/main" id="{DB4A378B-20D9-234C-4B72-1ECDB533AED4}"/>
              </a:ext>
            </a:extLst>
          </p:cNvPr>
          <p:cNvSpPr/>
          <p:nvPr/>
        </p:nvSpPr>
        <p:spPr>
          <a:xfrm>
            <a:off x="4808765" y="2072366"/>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语义分析</a:t>
            </a:r>
          </a:p>
        </p:txBody>
      </p:sp>
      <p:sp>
        <p:nvSpPr>
          <p:cNvPr id="13" name="矩形: 圆角 12">
            <a:extLst>
              <a:ext uri="{FF2B5EF4-FFF2-40B4-BE49-F238E27FC236}">
                <a16:creationId xmlns:a16="http://schemas.microsoft.com/office/drawing/2014/main" id="{A850834D-082A-ED93-D5C6-9172FCEFB410}"/>
              </a:ext>
            </a:extLst>
          </p:cNvPr>
          <p:cNvSpPr/>
          <p:nvPr/>
        </p:nvSpPr>
        <p:spPr>
          <a:xfrm>
            <a:off x="4808765" y="2917368"/>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中间代码生成</a:t>
            </a:r>
          </a:p>
        </p:txBody>
      </p:sp>
      <p:sp>
        <p:nvSpPr>
          <p:cNvPr id="14" name="矩形: 圆角 13">
            <a:extLst>
              <a:ext uri="{FF2B5EF4-FFF2-40B4-BE49-F238E27FC236}">
                <a16:creationId xmlns:a16="http://schemas.microsoft.com/office/drawing/2014/main" id="{DFD0D59D-9B9F-AC3F-B34A-39D50300A0E7}"/>
              </a:ext>
            </a:extLst>
          </p:cNvPr>
          <p:cNvSpPr/>
          <p:nvPr/>
        </p:nvSpPr>
        <p:spPr>
          <a:xfrm>
            <a:off x="4580167" y="5452374"/>
            <a:ext cx="2694213"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机器相关代码优化</a:t>
            </a:r>
          </a:p>
        </p:txBody>
      </p:sp>
      <p:sp>
        <p:nvSpPr>
          <p:cNvPr id="17" name="矩形: 圆角 16">
            <a:extLst>
              <a:ext uri="{FF2B5EF4-FFF2-40B4-BE49-F238E27FC236}">
                <a16:creationId xmlns:a16="http://schemas.microsoft.com/office/drawing/2014/main" id="{23C224BD-5CCA-2A87-FB13-5FD012118875}"/>
              </a:ext>
            </a:extLst>
          </p:cNvPr>
          <p:cNvSpPr/>
          <p:nvPr/>
        </p:nvSpPr>
        <p:spPr>
          <a:xfrm>
            <a:off x="4808765" y="4607372"/>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代码生成器</a:t>
            </a:r>
          </a:p>
        </p:txBody>
      </p:sp>
      <p:sp>
        <p:nvSpPr>
          <p:cNvPr id="18" name="文本框 17">
            <a:extLst>
              <a:ext uri="{FF2B5EF4-FFF2-40B4-BE49-F238E27FC236}">
                <a16:creationId xmlns:a16="http://schemas.microsoft.com/office/drawing/2014/main" id="{992489F6-410C-CAAB-C718-3BF6D0205301}"/>
              </a:ext>
            </a:extLst>
          </p:cNvPr>
          <p:cNvSpPr txBox="1"/>
          <p:nvPr/>
        </p:nvSpPr>
        <p:spPr>
          <a:xfrm>
            <a:off x="1673678" y="479363"/>
            <a:ext cx="1659429" cy="369332"/>
          </a:xfrm>
          <a:prstGeom prst="rect">
            <a:avLst/>
          </a:prstGeom>
          <a:noFill/>
        </p:spPr>
        <p:txBody>
          <a:bodyPr wrap="none" rtlCol="0">
            <a:spAutoFit/>
          </a:bodyPr>
          <a:lstStyle/>
          <a:p>
            <a:r>
              <a:rPr lang="zh-CN" altLang="en-US" dirty="0">
                <a:solidFill>
                  <a:srgbClr val="FF0000"/>
                </a:solidFill>
              </a:rPr>
              <a:t>字符流（即文件）</a:t>
            </a:r>
          </a:p>
        </p:txBody>
      </p:sp>
      <p:cxnSp>
        <p:nvCxnSpPr>
          <p:cNvPr id="20" name="直接箭头连接符 19">
            <a:extLst>
              <a:ext uri="{FF2B5EF4-FFF2-40B4-BE49-F238E27FC236}">
                <a16:creationId xmlns:a16="http://schemas.microsoft.com/office/drawing/2014/main" id="{D844D6E2-E9FB-A01A-52F4-B6C200F8A2F4}"/>
              </a:ext>
            </a:extLst>
          </p:cNvPr>
          <p:cNvCxnSpPr>
            <a:cxnSpLocks/>
          </p:cNvCxnSpPr>
          <p:nvPr/>
        </p:nvCxnSpPr>
        <p:spPr>
          <a:xfrm>
            <a:off x="3449810" y="664029"/>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2" name="直接箭头连接符 21">
            <a:extLst>
              <a:ext uri="{FF2B5EF4-FFF2-40B4-BE49-F238E27FC236}">
                <a16:creationId xmlns:a16="http://schemas.microsoft.com/office/drawing/2014/main" id="{0180A79C-65C5-20F6-3189-636B20A9B2CF}"/>
              </a:ext>
            </a:extLst>
          </p:cNvPr>
          <p:cNvCxnSpPr>
            <a:cxnSpLocks/>
          </p:cNvCxnSpPr>
          <p:nvPr/>
        </p:nvCxnSpPr>
        <p:spPr>
          <a:xfrm flipH="1">
            <a:off x="3453496" y="1507670"/>
            <a:ext cx="1243373"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3" name="直接箭头连接符 22">
            <a:extLst>
              <a:ext uri="{FF2B5EF4-FFF2-40B4-BE49-F238E27FC236}">
                <a16:creationId xmlns:a16="http://schemas.microsoft.com/office/drawing/2014/main" id="{73359204-6A07-A1EA-EC3E-9933038322A7}"/>
              </a:ext>
            </a:extLst>
          </p:cNvPr>
          <p:cNvCxnSpPr>
            <a:cxnSpLocks/>
          </p:cNvCxnSpPr>
          <p:nvPr/>
        </p:nvCxnSpPr>
        <p:spPr>
          <a:xfrm flipH="1">
            <a:off x="3372801" y="3170579"/>
            <a:ext cx="132406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4" name="直接箭头连接符 23">
            <a:extLst>
              <a:ext uri="{FF2B5EF4-FFF2-40B4-BE49-F238E27FC236}">
                <a16:creationId xmlns:a16="http://schemas.microsoft.com/office/drawing/2014/main" id="{9B823B0B-8B7C-D0E5-B266-4A71CE987D1C}"/>
              </a:ext>
            </a:extLst>
          </p:cNvPr>
          <p:cNvCxnSpPr/>
          <p:nvPr/>
        </p:nvCxnSpPr>
        <p:spPr>
          <a:xfrm>
            <a:off x="7384670" y="4044037"/>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5" name="直接箭头连接符 24">
            <a:extLst>
              <a:ext uri="{FF2B5EF4-FFF2-40B4-BE49-F238E27FC236}">
                <a16:creationId xmlns:a16="http://schemas.microsoft.com/office/drawing/2014/main" id="{9CA0F3CD-5B33-952B-EA8A-0491D3219857}"/>
              </a:ext>
            </a:extLst>
          </p:cNvPr>
          <p:cNvCxnSpPr/>
          <p:nvPr/>
        </p:nvCxnSpPr>
        <p:spPr>
          <a:xfrm>
            <a:off x="7394590" y="5732761"/>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7" name="直接箭头连接符 26">
            <a:extLst>
              <a:ext uri="{FF2B5EF4-FFF2-40B4-BE49-F238E27FC236}">
                <a16:creationId xmlns:a16="http://schemas.microsoft.com/office/drawing/2014/main" id="{6856C28C-1D81-AFA6-0F87-09864A5202E4}"/>
              </a:ext>
            </a:extLst>
          </p:cNvPr>
          <p:cNvCxnSpPr>
            <a:cxnSpLocks/>
          </p:cNvCxnSpPr>
          <p:nvPr/>
        </p:nvCxnSpPr>
        <p:spPr>
          <a:xfrm flipH="1" flipV="1">
            <a:off x="3333107" y="4880860"/>
            <a:ext cx="1363761" cy="8179"/>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8" name="直接箭头连接符 27">
            <a:extLst>
              <a:ext uri="{FF2B5EF4-FFF2-40B4-BE49-F238E27FC236}">
                <a16:creationId xmlns:a16="http://schemas.microsoft.com/office/drawing/2014/main" id="{6FD72070-F686-834E-1375-AE8478F5FE56}"/>
              </a:ext>
            </a:extLst>
          </p:cNvPr>
          <p:cNvCxnSpPr/>
          <p:nvPr/>
        </p:nvCxnSpPr>
        <p:spPr>
          <a:xfrm>
            <a:off x="7274380" y="2354033"/>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9" name="直接箭头连接符 28">
            <a:extLst>
              <a:ext uri="{FF2B5EF4-FFF2-40B4-BE49-F238E27FC236}">
                <a16:creationId xmlns:a16="http://schemas.microsoft.com/office/drawing/2014/main" id="{A5F776D9-9407-1195-117A-31BB882BA8C7}"/>
              </a:ext>
            </a:extLst>
          </p:cNvPr>
          <p:cNvCxnSpPr/>
          <p:nvPr/>
        </p:nvCxnSpPr>
        <p:spPr>
          <a:xfrm>
            <a:off x="7274380" y="664029"/>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30" name="文本框 29">
            <a:extLst>
              <a:ext uri="{FF2B5EF4-FFF2-40B4-BE49-F238E27FC236}">
                <a16:creationId xmlns:a16="http://schemas.microsoft.com/office/drawing/2014/main" id="{B0B901B8-4776-80BA-D4D5-EEEB7F580752}"/>
              </a:ext>
            </a:extLst>
          </p:cNvPr>
          <p:cNvSpPr txBox="1"/>
          <p:nvPr/>
        </p:nvSpPr>
        <p:spPr>
          <a:xfrm>
            <a:off x="8750040" y="479363"/>
            <a:ext cx="742511" cy="369332"/>
          </a:xfrm>
          <a:prstGeom prst="rect">
            <a:avLst/>
          </a:prstGeom>
          <a:noFill/>
        </p:spPr>
        <p:txBody>
          <a:bodyPr wrap="none" rtlCol="0">
            <a:spAutoFit/>
          </a:bodyPr>
          <a:lstStyle/>
          <a:p>
            <a:r>
              <a:rPr lang="zh-CN" altLang="en-US" dirty="0"/>
              <a:t>符号流</a:t>
            </a:r>
          </a:p>
        </p:txBody>
      </p:sp>
      <p:cxnSp>
        <p:nvCxnSpPr>
          <p:cNvPr id="37" name="连接符: 肘形 36">
            <a:extLst>
              <a:ext uri="{FF2B5EF4-FFF2-40B4-BE49-F238E27FC236}">
                <a16:creationId xmlns:a16="http://schemas.microsoft.com/office/drawing/2014/main" id="{60BEB9C4-222B-793D-A596-64B7BCA378DA}"/>
              </a:ext>
            </a:extLst>
          </p:cNvPr>
          <p:cNvCxnSpPr>
            <a:cxnSpLocks/>
          </p:cNvCxnSpPr>
          <p:nvPr/>
        </p:nvCxnSpPr>
        <p:spPr>
          <a:xfrm rot="5400000">
            <a:off x="7983075" y="375826"/>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40" name="文本框 39">
            <a:extLst>
              <a:ext uri="{FF2B5EF4-FFF2-40B4-BE49-F238E27FC236}">
                <a16:creationId xmlns:a16="http://schemas.microsoft.com/office/drawing/2014/main" id="{53F21007-546B-B65F-30B0-778DCF70D4DD}"/>
              </a:ext>
            </a:extLst>
          </p:cNvPr>
          <p:cNvSpPr txBox="1"/>
          <p:nvPr/>
        </p:nvSpPr>
        <p:spPr>
          <a:xfrm>
            <a:off x="2448835" y="1323004"/>
            <a:ext cx="803425" cy="369332"/>
          </a:xfrm>
          <a:prstGeom prst="rect">
            <a:avLst/>
          </a:prstGeom>
          <a:noFill/>
        </p:spPr>
        <p:txBody>
          <a:bodyPr wrap="none" rtlCol="0">
            <a:spAutoFit/>
          </a:bodyPr>
          <a:lstStyle/>
          <a:p>
            <a:r>
              <a:rPr lang="zh-CN" altLang="en-US" dirty="0"/>
              <a:t>语法树</a:t>
            </a:r>
            <a:r>
              <a:rPr lang="en-US" altLang="zh-CN" dirty="0"/>
              <a:t>1</a:t>
            </a:r>
            <a:endParaRPr lang="zh-CN" altLang="en-US" dirty="0"/>
          </a:p>
        </p:txBody>
      </p:sp>
      <p:cxnSp>
        <p:nvCxnSpPr>
          <p:cNvPr id="41" name="连接符: 肘形 40">
            <a:extLst>
              <a:ext uri="{FF2B5EF4-FFF2-40B4-BE49-F238E27FC236}">
                <a16:creationId xmlns:a16="http://schemas.microsoft.com/office/drawing/2014/main" id="{696B4177-7B2E-AF18-FDED-EC37B6761AFE}"/>
              </a:ext>
            </a:extLst>
          </p:cNvPr>
          <p:cNvCxnSpPr>
            <a:cxnSpLocks/>
            <a:stCxn id="40" idx="2"/>
          </p:cNvCxnSpPr>
          <p:nvPr/>
        </p:nvCxnSpPr>
        <p:spPr>
          <a:xfrm rot="16200000" flipH="1">
            <a:off x="3442497" y="1100387"/>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47" name="文本框 46">
            <a:extLst>
              <a:ext uri="{FF2B5EF4-FFF2-40B4-BE49-F238E27FC236}">
                <a16:creationId xmlns:a16="http://schemas.microsoft.com/office/drawing/2014/main" id="{38B9FE6C-068E-553A-C520-68D1D3CD6808}"/>
              </a:ext>
            </a:extLst>
          </p:cNvPr>
          <p:cNvSpPr txBox="1"/>
          <p:nvPr/>
        </p:nvSpPr>
        <p:spPr>
          <a:xfrm>
            <a:off x="8807736" y="2169367"/>
            <a:ext cx="833883" cy="369332"/>
          </a:xfrm>
          <a:prstGeom prst="rect">
            <a:avLst/>
          </a:prstGeom>
          <a:noFill/>
        </p:spPr>
        <p:txBody>
          <a:bodyPr wrap="none" rtlCol="0">
            <a:spAutoFit/>
          </a:bodyPr>
          <a:lstStyle/>
          <a:p>
            <a:r>
              <a:rPr lang="zh-CN" altLang="en-US" dirty="0"/>
              <a:t>语法树</a:t>
            </a:r>
            <a:r>
              <a:rPr lang="en-US" altLang="zh-CN" dirty="0"/>
              <a:t>2</a:t>
            </a:r>
            <a:endParaRPr lang="zh-CN" altLang="en-US" dirty="0"/>
          </a:p>
        </p:txBody>
      </p:sp>
      <p:cxnSp>
        <p:nvCxnSpPr>
          <p:cNvPr id="48" name="连接符: 肘形 47">
            <a:extLst>
              <a:ext uri="{FF2B5EF4-FFF2-40B4-BE49-F238E27FC236}">
                <a16:creationId xmlns:a16="http://schemas.microsoft.com/office/drawing/2014/main" id="{9D7722F3-F968-AB4A-2983-8216BD820643}"/>
              </a:ext>
            </a:extLst>
          </p:cNvPr>
          <p:cNvCxnSpPr>
            <a:cxnSpLocks/>
          </p:cNvCxnSpPr>
          <p:nvPr/>
        </p:nvCxnSpPr>
        <p:spPr>
          <a:xfrm rot="5400000">
            <a:off x="8162014" y="2065830"/>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0" name="文本框 49">
            <a:extLst>
              <a:ext uri="{FF2B5EF4-FFF2-40B4-BE49-F238E27FC236}">
                <a16:creationId xmlns:a16="http://schemas.microsoft.com/office/drawing/2014/main" id="{CFC03D7F-4A84-F78A-5938-48BFABA5C33A}"/>
              </a:ext>
            </a:extLst>
          </p:cNvPr>
          <p:cNvSpPr txBox="1"/>
          <p:nvPr/>
        </p:nvSpPr>
        <p:spPr>
          <a:xfrm>
            <a:off x="1867695" y="2985913"/>
            <a:ext cx="1399742" cy="369332"/>
          </a:xfrm>
          <a:prstGeom prst="rect">
            <a:avLst/>
          </a:prstGeom>
          <a:noFill/>
        </p:spPr>
        <p:txBody>
          <a:bodyPr wrap="none" rtlCol="0">
            <a:spAutoFit/>
          </a:bodyPr>
          <a:lstStyle/>
          <a:p>
            <a:r>
              <a:rPr lang="zh-CN" altLang="en-US" dirty="0"/>
              <a:t>中间表示形式 </a:t>
            </a:r>
            <a:r>
              <a:rPr lang="en-US" altLang="zh-CN" dirty="0"/>
              <a:t>1</a:t>
            </a:r>
            <a:endParaRPr lang="zh-CN" altLang="en-US" dirty="0"/>
          </a:p>
        </p:txBody>
      </p:sp>
      <p:cxnSp>
        <p:nvCxnSpPr>
          <p:cNvPr id="53" name="连接符: 肘形 52">
            <a:extLst>
              <a:ext uri="{FF2B5EF4-FFF2-40B4-BE49-F238E27FC236}">
                <a16:creationId xmlns:a16="http://schemas.microsoft.com/office/drawing/2014/main" id="{1C96BCBC-EA2E-4157-3140-C935172BD5AE}"/>
              </a:ext>
            </a:extLst>
          </p:cNvPr>
          <p:cNvCxnSpPr>
            <a:cxnSpLocks/>
          </p:cNvCxnSpPr>
          <p:nvPr/>
        </p:nvCxnSpPr>
        <p:spPr>
          <a:xfrm rot="16200000" flipH="1">
            <a:off x="3040784" y="2791114"/>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4" name="文本框 53">
            <a:extLst>
              <a:ext uri="{FF2B5EF4-FFF2-40B4-BE49-F238E27FC236}">
                <a16:creationId xmlns:a16="http://schemas.microsoft.com/office/drawing/2014/main" id="{F9AEE239-0853-42C4-DD10-C8B7C1DC9DEF}"/>
              </a:ext>
            </a:extLst>
          </p:cNvPr>
          <p:cNvSpPr txBox="1"/>
          <p:nvPr/>
        </p:nvSpPr>
        <p:spPr>
          <a:xfrm>
            <a:off x="8673500" y="3848871"/>
            <a:ext cx="1430200" cy="369332"/>
          </a:xfrm>
          <a:prstGeom prst="rect">
            <a:avLst/>
          </a:prstGeom>
          <a:noFill/>
        </p:spPr>
        <p:txBody>
          <a:bodyPr wrap="none" rtlCol="0">
            <a:spAutoFit/>
          </a:bodyPr>
          <a:lstStyle/>
          <a:p>
            <a:r>
              <a:rPr lang="zh-CN" altLang="en-US" dirty="0"/>
              <a:t>中间表示形式 </a:t>
            </a:r>
            <a:r>
              <a:rPr lang="en-US" altLang="zh-CN" dirty="0"/>
              <a:t>2</a:t>
            </a:r>
            <a:endParaRPr lang="zh-CN" altLang="en-US" dirty="0"/>
          </a:p>
        </p:txBody>
      </p:sp>
      <p:cxnSp>
        <p:nvCxnSpPr>
          <p:cNvPr id="55" name="连接符: 肘形 54">
            <a:extLst>
              <a:ext uri="{FF2B5EF4-FFF2-40B4-BE49-F238E27FC236}">
                <a16:creationId xmlns:a16="http://schemas.microsoft.com/office/drawing/2014/main" id="{4482FB57-030B-568D-65B7-A7A37BC03B96}"/>
              </a:ext>
            </a:extLst>
          </p:cNvPr>
          <p:cNvCxnSpPr>
            <a:cxnSpLocks/>
          </p:cNvCxnSpPr>
          <p:nvPr/>
        </p:nvCxnSpPr>
        <p:spPr>
          <a:xfrm rot="5400000">
            <a:off x="8310904" y="3734064"/>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9" name="文本框 58">
            <a:extLst>
              <a:ext uri="{FF2B5EF4-FFF2-40B4-BE49-F238E27FC236}">
                <a16:creationId xmlns:a16="http://schemas.microsoft.com/office/drawing/2014/main" id="{871F8766-1CD5-A948-CB12-FC96DB00E261}"/>
              </a:ext>
            </a:extLst>
          </p:cNvPr>
          <p:cNvSpPr txBox="1"/>
          <p:nvPr/>
        </p:nvSpPr>
        <p:spPr>
          <a:xfrm>
            <a:off x="1781107" y="4704457"/>
            <a:ext cx="1399742" cy="369332"/>
          </a:xfrm>
          <a:prstGeom prst="rect">
            <a:avLst/>
          </a:prstGeom>
          <a:noFill/>
        </p:spPr>
        <p:txBody>
          <a:bodyPr wrap="none" rtlCol="0">
            <a:spAutoFit/>
          </a:bodyPr>
          <a:lstStyle/>
          <a:p>
            <a:r>
              <a:rPr lang="zh-CN" altLang="en-US" dirty="0"/>
              <a:t>目标机器语言 </a:t>
            </a:r>
            <a:r>
              <a:rPr lang="en-US" altLang="zh-CN" dirty="0"/>
              <a:t>1</a:t>
            </a:r>
            <a:endParaRPr lang="zh-CN" altLang="en-US" dirty="0"/>
          </a:p>
        </p:txBody>
      </p:sp>
      <p:cxnSp>
        <p:nvCxnSpPr>
          <p:cNvPr id="60" name="连接符: 肘形 59">
            <a:extLst>
              <a:ext uri="{FF2B5EF4-FFF2-40B4-BE49-F238E27FC236}">
                <a16:creationId xmlns:a16="http://schemas.microsoft.com/office/drawing/2014/main" id="{E8F309E5-100E-085E-4E64-6956E613EDFE}"/>
              </a:ext>
            </a:extLst>
          </p:cNvPr>
          <p:cNvCxnSpPr>
            <a:cxnSpLocks/>
          </p:cNvCxnSpPr>
          <p:nvPr/>
        </p:nvCxnSpPr>
        <p:spPr>
          <a:xfrm rot="16200000" flipH="1">
            <a:off x="2961535" y="4478390"/>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61" name="文本框 60">
            <a:extLst>
              <a:ext uri="{FF2B5EF4-FFF2-40B4-BE49-F238E27FC236}">
                <a16:creationId xmlns:a16="http://schemas.microsoft.com/office/drawing/2014/main" id="{7FC18CD5-D30C-EBDA-8E41-65980A3D18AB}"/>
              </a:ext>
            </a:extLst>
          </p:cNvPr>
          <p:cNvSpPr txBox="1"/>
          <p:nvPr/>
        </p:nvSpPr>
        <p:spPr>
          <a:xfrm>
            <a:off x="8792680" y="5548095"/>
            <a:ext cx="1430200" cy="369332"/>
          </a:xfrm>
          <a:prstGeom prst="rect">
            <a:avLst/>
          </a:prstGeom>
          <a:noFill/>
        </p:spPr>
        <p:txBody>
          <a:bodyPr wrap="none" rtlCol="0">
            <a:spAutoFit/>
          </a:bodyPr>
          <a:lstStyle/>
          <a:p>
            <a:r>
              <a:rPr lang="zh-CN" altLang="en-US" dirty="0">
                <a:solidFill>
                  <a:srgbClr val="FF0000"/>
                </a:solidFill>
              </a:rPr>
              <a:t>目标机器语言 </a:t>
            </a:r>
            <a:r>
              <a:rPr lang="en-US" altLang="zh-CN" dirty="0">
                <a:solidFill>
                  <a:srgbClr val="FF0000"/>
                </a:solidFill>
              </a:rPr>
              <a:t>2</a:t>
            </a:r>
            <a:endParaRPr lang="zh-CN" altLang="en-US" dirty="0">
              <a:solidFill>
                <a:srgbClr val="FF0000"/>
              </a:solidFill>
            </a:endParaRPr>
          </a:p>
        </p:txBody>
      </p:sp>
    </p:spTree>
    <p:extLst>
      <p:ext uri="{BB962C8B-B14F-4D97-AF65-F5344CB8AC3E}">
        <p14:creationId xmlns:p14="http://schemas.microsoft.com/office/powerpoint/2010/main" val="2231941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621BE615-0F60-95C3-17BB-67E1CE21BAF2}"/>
              </a:ext>
            </a:extLst>
          </p:cNvPr>
          <p:cNvSpPr/>
          <p:nvPr/>
        </p:nvSpPr>
        <p:spPr>
          <a:xfrm>
            <a:off x="4808765" y="382362"/>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词法分析器</a:t>
            </a:r>
          </a:p>
        </p:txBody>
      </p:sp>
      <p:sp>
        <p:nvSpPr>
          <p:cNvPr id="10" name="矩形: 圆角 9">
            <a:extLst>
              <a:ext uri="{FF2B5EF4-FFF2-40B4-BE49-F238E27FC236}">
                <a16:creationId xmlns:a16="http://schemas.microsoft.com/office/drawing/2014/main" id="{E99E3893-5D26-8968-BE5E-F56C3A0D4101}"/>
              </a:ext>
            </a:extLst>
          </p:cNvPr>
          <p:cNvSpPr/>
          <p:nvPr/>
        </p:nvSpPr>
        <p:spPr>
          <a:xfrm>
            <a:off x="4808765" y="1227364"/>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语法分析</a:t>
            </a:r>
          </a:p>
        </p:txBody>
      </p:sp>
      <p:sp>
        <p:nvSpPr>
          <p:cNvPr id="11" name="矩形: 圆角 10">
            <a:extLst>
              <a:ext uri="{FF2B5EF4-FFF2-40B4-BE49-F238E27FC236}">
                <a16:creationId xmlns:a16="http://schemas.microsoft.com/office/drawing/2014/main" id="{15925671-3FF6-705C-1EBC-502F50665FB4}"/>
              </a:ext>
            </a:extLst>
          </p:cNvPr>
          <p:cNvSpPr/>
          <p:nvPr/>
        </p:nvSpPr>
        <p:spPr>
          <a:xfrm>
            <a:off x="4580166" y="3762370"/>
            <a:ext cx="26942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机器无关代码优化</a:t>
            </a:r>
          </a:p>
        </p:txBody>
      </p:sp>
      <p:sp>
        <p:nvSpPr>
          <p:cNvPr id="12" name="矩形: 圆角 11">
            <a:extLst>
              <a:ext uri="{FF2B5EF4-FFF2-40B4-BE49-F238E27FC236}">
                <a16:creationId xmlns:a16="http://schemas.microsoft.com/office/drawing/2014/main" id="{DB4A378B-20D9-234C-4B72-1ECDB533AED4}"/>
              </a:ext>
            </a:extLst>
          </p:cNvPr>
          <p:cNvSpPr/>
          <p:nvPr/>
        </p:nvSpPr>
        <p:spPr>
          <a:xfrm>
            <a:off x="4808765" y="2072366"/>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语义分析</a:t>
            </a:r>
          </a:p>
        </p:txBody>
      </p:sp>
      <p:sp>
        <p:nvSpPr>
          <p:cNvPr id="13" name="矩形: 圆角 12">
            <a:extLst>
              <a:ext uri="{FF2B5EF4-FFF2-40B4-BE49-F238E27FC236}">
                <a16:creationId xmlns:a16="http://schemas.microsoft.com/office/drawing/2014/main" id="{A850834D-082A-ED93-D5C6-9172FCEFB410}"/>
              </a:ext>
            </a:extLst>
          </p:cNvPr>
          <p:cNvSpPr/>
          <p:nvPr/>
        </p:nvSpPr>
        <p:spPr>
          <a:xfrm>
            <a:off x="4808765" y="2917368"/>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中间代码生成</a:t>
            </a:r>
          </a:p>
        </p:txBody>
      </p:sp>
      <p:sp>
        <p:nvSpPr>
          <p:cNvPr id="14" name="矩形: 圆角 13">
            <a:extLst>
              <a:ext uri="{FF2B5EF4-FFF2-40B4-BE49-F238E27FC236}">
                <a16:creationId xmlns:a16="http://schemas.microsoft.com/office/drawing/2014/main" id="{DFD0D59D-9B9F-AC3F-B34A-39D50300A0E7}"/>
              </a:ext>
            </a:extLst>
          </p:cNvPr>
          <p:cNvSpPr/>
          <p:nvPr/>
        </p:nvSpPr>
        <p:spPr>
          <a:xfrm>
            <a:off x="4580167" y="5452374"/>
            <a:ext cx="2694213"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机器相关代码优化</a:t>
            </a:r>
          </a:p>
        </p:txBody>
      </p:sp>
      <p:sp>
        <p:nvSpPr>
          <p:cNvPr id="17" name="矩形: 圆角 16">
            <a:extLst>
              <a:ext uri="{FF2B5EF4-FFF2-40B4-BE49-F238E27FC236}">
                <a16:creationId xmlns:a16="http://schemas.microsoft.com/office/drawing/2014/main" id="{23C224BD-5CCA-2A87-FB13-5FD012118875}"/>
              </a:ext>
            </a:extLst>
          </p:cNvPr>
          <p:cNvSpPr/>
          <p:nvPr/>
        </p:nvSpPr>
        <p:spPr>
          <a:xfrm>
            <a:off x="4808765" y="4607372"/>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代码生成器</a:t>
            </a:r>
          </a:p>
        </p:txBody>
      </p:sp>
      <p:sp>
        <p:nvSpPr>
          <p:cNvPr id="18" name="文本框 17">
            <a:extLst>
              <a:ext uri="{FF2B5EF4-FFF2-40B4-BE49-F238E27FC236}">
                <a16:creationId xmlns:a16="http://schemas.microsoft.com/office/drawing/2014/main" id="{992489F6-410C-CAAB-C718-3BF6D0205301}"/>
              </a:ext>
            </a:extLst>
          </p:cNvPr>
          <p:cNvSpPr txBox="1"/>
          <p:nvPr/>
        </p:nvSpPr>
        <p:spPr>
          <a:xfrm>
            <a:off x="1673678" y="479363"/>
            <a:ext cx="1659429" cy="369332"/>
          </a:xfrm>
          <a:prstGeom prst="rect">
            <a:avLst/>
          </a:prstGeom>
          <a:noFill/>
        </p:spPr>
        <p:txBody>
          <a:bodyPr wrap="none" rtlCol="0">
            <a:spAutoFit/>
          </a:bodyPr>
          <a:lstStyle/>
          <a:p>
            <a:r>
              <a:rPr lang="zh-CN" altLang="en-US" dirty="0">
                <a:solidFill>
                  <a:srgbClr val="FF0000"/>
                </a:solidFill>
              </a:rPr>
              <a:t>字符流（即文件）</a:t>
            </a:r>
          </a:p>
        </p:txBody>
      </p:sp>
      <p:cxnSp>
        <p:nvCxnSpPr>
          <p:cNvPr id="20" name="直接箭头连接符 19">
            <a:extLst>
              <a:ext uri="{FF2B5EF4-FFF2-40B4-BE49-F238E27FC236}">
                <a16:creationId xmlns:a16="http://schemas.microsoft.com/office/drawing/2014/main" id="{D844D6E2-E9FB-A01A-52F4-B6C200F8A2F4}"/>
              </a:ext>
            </a:extLst>
          </p:cNvPr>
          <p:cNvCxnSpPr>
            <a:cxnSpLocks/>
          </p:cNvCxnSpPr>
          <p:nvPr/>
        </p:nvCxnSpPr>
        <p:spPr>
          <a:xfrm>
            <a:off x="3449810" y="664029"/>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2" name="直接箭头连接符 21">
            <a:extLst>
              <a:ext uri="{FF2B5EF4-FFF2-40B4-BE49-F238E27FC236}">
                <a16:creationId xmlns:a16="http://schemas.microsoft.com/office/drawing/2014/main" id="{0180A79C-65C5-20F6-3189-636B20A9B2CF}"/>
              </a:ext>
            </a:extLst>
          </p:cNvPr>
          <p:cNvCxnSpPr>
            <a:cxnSpLocks/>
          </p:cNvCxnSpPr>
          <p:nvPr/>
        </p:nvCxnSpPr>
        <p:spPr>
          <a:xfrm flipH="1">
            <a:off x="3453496" y="1507670"/>
            <a:ext cx="1243373"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3" name="直接箭头连接符 22">
            <a:extLst>
              <a:ext uri="{FF2B5EF4-FFF2-40B4-BE49-F238E27FC236}">
                <a16:creationId xmlns:a16="http://schemas.microsoft.com/office/drawing/2014/main" id="{73359204-6A07-A1EA-EC3E-9933038322A7}"/>
              </a:ext>
            </a:extLst>
          </p:cNvPr>
          <p:cNvCxnSpPr>
            <a:cxnSpLocks/>
          </p:cNvCxnSpPr>
          <p:nvPr/>
        </p:nvCxnSpPr>
        <p:spPr>
          <a:xfrm flipH="1">
            <a:off x="3372801" y="3170579"/>
            <a:ext cx="132406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4" name="直接箭头连接符 23">
            <a:extLst>
              <a:ext uri="{FF2B5EF4-FFF2-40B4-BE49-F238E27FC236}">
                <a16:creationId xmlns:a16="http://schemas.microsoft.com/office/drawing/2014/main" id="{9B823B0B-8B7C-D0E5-B266-4A71CE987D1C}"/>
              </a:ext>
            </a:extLst>
          </p:cNvPr>
          <p:cNvCxnSpPr/>
          <p:nvPr/>
        </p:nvCxnSpPr>
        <p:spPr>
          <a:xfrm>
            <a:off x="7384670" y="4044037"/>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5" name="直接箭头连接符 24">
            <a:extLst>
              <a:ext uri="{FF2B5EF4-FFF2-40B4-BE49-F238E27FC236}">
                <a16:creationId xmlns:a16="http://schemas.microsoft.com/office/drawing/2014/main" id="{9CA0F3CD-5B33-952B-EA8A-0491D3219857}"/>
              </a:ext>
            </a:extLst>
          </p:cNvPr>
          <p:cNvCxnSpPr/>
          <p:nvPr/>
        </p:nvCxnSpPr>
        <p:spPr>
          <a:xfrm>
            <a:off x="7394590" y="5732761"/>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7" name="直接箭头连接符 26">
            <a:extLst>
              <a:ext uri="{FF2B5EF4-FFF2-40B4-BE49-F238E27FC236}">
                <a16:creationId xmlns:a16="http://schemas.microsoft.com/office/drawing/2014/main" id="{6856C28C-1D81-AFA6-0F87-09864A5202E4}"/>
              </a:ext>
            </a:extLst>
          </p:cNvPr>
          <p:cNvCxnSpPr>
            <a:cxnSpLocks/>
          </p:cNvCxnSpPr>
          <p:nvPr/>
        </p:nvCxnSpPr>
        <p:spPr>
          <a:xfrm flipH="1" flipV="1">
            <a:off x="3333107" y="4880860"/>
            <a:ext cx="1363761" cy="8179"/>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8" name="直接箭头连接符 27">
            <a:extLst>
              <a:ext uri="{FF2B5EF4-FFF2-40B4-BE49-F238E27FC236}">
                <a16:creationId xmlns:a16="http://schemas.microsoft.com/office/drawing/2014/main" id="{6FD72070-F686-834E-1375-AE8478F5FE56}"/>
              </a:ext>
            </a:extLst>
          </p:cNvPr>
          <p:cNvCxnSpPr/>
          <p:nvPr/>
        </p:nvCxnSpPr>
        <p:spPr>
          <a:xfrm>
            <a:off x="7274380" y="2354033"/>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29" name="直接箭头连接符 28">
            <a:extLst>
              <a:ext uri="{FF2B5EF4-FFF2-40B4-BE49-F238E27FC236}">
                <a16:creationId xmlns:a16="http://schemas.microsoft.com/office/drawing/2014/main" id="{A5F776D9-9407-1195-117A-31BB882BA8C7}"/>
              </a:ext>
            </a:extLst>
          </p:cNvPr>
          <p:cNvCxnSpPr/>
          <p:nvPr/>
        </p:nvCxnSpPr>
        <p:spPr>
          <a:xfrm>
            <a:off x="7274380" y="664029"/>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30" name="文本框 29">
            <a:extLst>
              <a:ext uri="{FF2B5EF4-FFF2-40B4-BE49-F238E27FC236}">
                <a16:creationId xmlns:a16="http://schemas.microsoft.com/office/drawing/2014/main" id="{B0B901B8-4776-80BA-D4D5-EEEB7F580752}"/>
              </a:ext>
            </a:extLst>
          </p:cNvPr>
          <p:cNvSpPr txBox="1"/>
          <p:nvPr/>
        </p:nvSpPr>
        <p:spPr>
          <a:xfrm>
            <a:off x="8750040" y="479363"/>
            <a:ext cx="742511" cy="369332"/>
          </a:xfrm>
          <a:prstGeom prst="rect">
            <a:avLst/>
          </a:prstGeom>
          <a:noFill/>
        </p:spPr>
        <p:txBody>
          <a:bodyPr wrap="none" rtlCol="0">
            <a:spAutoFit/>
          </a:bodyPr>
          <a:lstStyle/>
          <a:p>
            <a:r>
              <a:rPr lang="zh-CN" altLang="en-US" dirty="0"/>
              <a:t>符号流</a:t>
            </a:r>
          </a:p>
        </p:txBody>
      </p:sp>
      <p:cxnSp>
        <p:nvCxnSpPr>
          <p:cNvPr id="37" name="连接符: 肘形 36">
            <a:extLst>
              <a:ext uri="{FF2B5EF4-FFF2-40B4-BE49-F238E27FC236}">
                <a16:creationId xmlns:a16="http://schemas.microsoft.com/office/drawing/2014/main" id="{60BEB9C4-222B-793D-A596-64B7BCA378DA}"/>
              </a:ext>
            </a:extLst>
          </p:cNvPr>
          <p:cNvCxnSpPr>
            <a:cxnSpLocks/>
          </p:cNvCxnSpPr>
          <p:nvPr/>
        </p:nvCxnSpPr>
        <p:spPr>
          <a:xfrm rot="5400000">
            <a:off x="7983075" y="375826"/>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40" name="文本框 39">
            <a:extLst>
              <a:ext uri="{FF2B5EF4-FFF2-40B4-BE49-F238E27FC236}">
                <a16:creationId xmlns:a16="http://schemas.microsoft.com/office/drawing/2014/main" id="{53F21007-546B-B65F-30B0-778DCF70D4DD}"/>
              </a:ext>
            </a:extLst>
          </p:cNvPr>
          <p:cNvSpPr txBox="1"/>
          <p:nvPr/>
        </p:nvSpPr>
        <p:spPr>
          <a:xfrm>
            <a:off x="2448835" y="1323004"/>
            <a:ext cx="803425" cy="369332"/>
          </a:xfrm>
          <a:prstGeom prst="rect">
            <a:avLst/>
          </a:prstGeom>
          <a:noFill/>
        </p:spPr>
        <p:txBody>
          <a:bodyPr wrap="none" rtlCol="0">
            <a:spAutoFit/>
          </a:bodyPr>
          <a:lstStyle/>
          <a:p>
            <a:r>
              <a:rPr lang="zh-CN" altLang="en-US" dirty="0"/>
              <a:t>语法树</a:t>
            </a:r>
            <a:r>
              <a:rPr lang="en-US" altLang="zh-CN" dirty="0"/>
              <a:t>1</a:t>
            </a:r>
            <a:endParaRPr lang="zh-CN" altLang="en-US" dirty="0"/>
          </a:p>
        </p:txBody>
      </p:sp>
      <p:cxnSp>
        <p:nvCxnSpPr>
          <p:cNvPr id="41" name="连接符: 肘形 40">
            <a:extLst>
              <a:ext uri="{FF2B5EF4-FFF2-40B4-BE49-F238E27FC236}">
                <a16:creationId xmlns:a16="http://schemas.microsoft.com/office/drawing/2014/main" id="{696B4177-7B2E-AF18-FDED-EC37B6761AFE}"/>
              </a:ext>
            </a:extLst>
          </p:cNvPr>
          <p:cNvCxnSpPr>
            <a:cxnSpLocks/>
            <a:stCxn id="40" idx="2"/>
          </p:cNvCxnSpPr>
          <p:nvPr/>
        </p:nvCxnSpPr>
        <p:spPr>
          <a:xfrm rot="16200000" flipH="1">
            <a:off x="3442497" y="1100387"/>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47" name="文本框 46">
            <a:extLst>
              <a:ext uri="{FF2B5EF4-FFF2-40B4-BE49-F238E27FC236}">
                <a16:creationId xmlns:a16="http://schemas.microsoft.com/office/drawing/2014/main" id="{38B9FE6C-068E-553A-C520-68D1D3CD6808}"/>
              </a:ext>
            </a:extLst>
          </p:cNvPr>
          <p:cNvSpPr txBox="1"/>
          <p:nvPr/>
        </p:nvSpPr>
        <p:spPr>
          <a:xfrm>
            <a:off x="8807736" y="2169367"/>
            <a:ext cx="833883" cy="369332"/>
          </a:xfrm>
          <a:prstGeom prst="rect">
            <a:avLst/>
          </a:prstGeom>
          <a:noFill/>
        </p:spPr>
        <p:txBody>
          <a:bodyPr wrap="none" rtlCol="0">
            <a:spAutoFit/>
          </a:bodyPr>
          <a:lstStyle/>
          <a:p>
            <a:r>
              <a:rPr lang="zh-CN" altLang="en-US" dirty="0"/>
              <a:t>语法树</a:t>
            </a:r>
            <a:r>
              <a:rPr lang="en-US" altLang="zh-CN" dirty="0"/>
              <a:t>2</a:t>
            </a:r>
            <a:endParaRPr lang="zh-CN" altLang="en-US" dirty="0"/>
          </a:p>
        </p:txBody>
      </p:sp>
      <p:cxnSp>
        <p:nvCxnSpPr>
          <p:cNvPr id="48" name="连接符: 肘形 47">
            <a:extLst>
              <a:ext uri="{FF2B5EF4-FFF2-40B4-BE49-F238E27FC236}">
                <a16:creationId xmlns:a16="http://schemas.microsoft.com/office/drawing/2014/main" id="{9D7722F3-F968-AB4A-2983-8216BD820643}"/>
              </a:ext>
            </a:extLst>
          </p:cNvPr>
          <p:cNvCxnSpPr>
            <a:cxnSpLocks/>
          </p:cNvCxnSpPr>
          <p:nvPr/>
        </p:nvCxnSpPr>
        <p:spPr>
          <a:xfrm rot="5400000">
            <a:off x="8162014" y="2065830"/>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0" name="文本框 49">
            <a:extLst>
              <a:ext uri="{FF2B5EF4-FFF2-40B4-BE49-F238E27FC236}">
                <a16:creationId xmlns:a16="http://schemas.microsoft.com/office/drawing/2014/main" id="{CFC03D7F-4A84-F78A-5938-48BFABA5C33A}"/>
              </a:ext>
            </a:extLst>
          </p:cNvPr>
          <p:cNvSpPr txBox="1"/>
          <p:nvPr/>
        </p:nvSpPr>
        <p:spPr>
          <a:xfrm>
            <a:off x="1867695" y="2985913"/>
            <a:ext cx="1399742" cy="369332"/>
          </a:xfrm>
          <a:prstGeom prst="rect">
            <a:avLst/>
          </a:prstGeom>
          <a:noFill/>
        </p:spPr>
        <p:txBody>
          <a:bodyPr wrap="none" rtlCol="0">
            <a:spAutoFit/>
          </a:bodyPr>
          <a:lstStyle/>
          <a:p>
            <a:r>
              <a:rPr lang="zh-CN" altLang="en-US" dirty="0"/>
              <a:t>中间表示形式 </a:t>
            </a:r>
            <a:r>
              <a:rPr lang="en-US" altLang="zh-CN" dirty="0"/>
              <a:t>1</a:t>
            </a:r>
            <a:endParaRPr lang="zh-CN" altLang="en-US" dirty="0"/>
          </a:p>
        </p:txBody>
      </p:sp>
      <p:cxnSp>
        <p:nvCxnSpPr>
          <p:cNvPr id="53" name="连接符: 肘形 52">
            <a:extLst>
              <a:ext uri="{FF2B5EF4-FFF2-40B4-BE49-F238E27FC236}">
                <a16:creationId xmlns:a16="http://schemas.microsoft.com/office/drawing/2014/main" id="{1C96BCBC-EA2E-4157-3140-C935172BD5AE}"/>
              </a:ext>
            </a:extLst>
          </p:cNvPr>
          <p:cNvCxnSpPr>
            <a:cxnSpLocks/>
          </p:cNvCxnSpPr>
          <p:nvPr/>
        </p:nvCxnSpPr>
        <p:spPr>
          <a:xfrm rot="16200000" flipH="1">
            <a:off x="3040784" y="2791114"/>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4" name="文本框 53">
            <a:extLst>
              <a:ext uri="{FF2B5EF4-FFF2-40B4-BE49-F238E27FC236}">
                <a16:creationId xmlns:a16="http://schemas.microsoft.com/office/drawing/2014/main" id="{F9AEE239-0853-42C4-DD10-C8B7C1DC9DEF}"/>
              </a:ext>
            </a:extLst>
          </p:cNvPr>
          <p:cNvSpPr txBox="1"/>
          <p:nvPr/>
        </p:nvSpPr>
        <p:spPr>
          <a:xfrm>
            <a:off x="8673500" y="3848871"/>
            <a:ext cx="1430200" cy="369332"/>
          </a:xfrm>
          <a:prstGeom prst="rect">
            <a:avLst/>
          </a:prstGeom>
          <a:noFill/>
        </p:spPr>
        <p:txBody>
          <a:bodyPr wrap="none" rtlCol="0">
            <a:spAutoFit/>
          </a:bodyPr>
          <a:lstStyle/>
          <a:p>
            <a:r>
              <a:rPr lang="zh-CN" altLang="en-US" dirty="0"/>
              <a:t>中间表示形式 </a:t>
            </a:r>
            <a:r>
              <a:rPr lang="en-US" altLang="zh-CN" dirty="0"/>
              <a:t>2</a:t>
            </a:r>
            <a:endParaRPr lang="zh-CN" altLang="en-US" dirty="0"/>
          </a:p>
        </p:txBody>
      </p:sp>
      <p:cxnSp>
        <p:nvCxnSpPr>
          <p:cNvPr id="55" name="连接符: 肘形 54">
            <a:extLst>
              <a:ext uri="{FF2B5EF4-FFF2-40B4-BE49-F238E27FC236}">
                <a16:creationId xmlns:a16="http://schemas.microsoft.com/office/drawing/2014/main" id="{4482FB57-030B-568D-65B7-A7A37BC03B96}"/>
              </a:ext>
            </a:extLst>
          </p:cNvPr>
          <p:cNvCxnSpPr>
            <a:cxnSpLocks/>
          </p:cNvCxnSpPr>
          <p:nvPr/>
        </p:nvCxnSpPr>
        <p:spPr>
          <a:xfrm rot="5400000">
            <a:off x="8310904" y="3734064"/>
            <a:ext cx="718848" cy="1544839"/>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59" name="文本框 58">
            <a:extLst>
              <a:ext uri="{FF2B5EF4-FFF2-40B4-BE49-F238E27FC236}">
                <a16:creationId xmlns:a16="http://schemas.microsoft.com/office/drawing/2014/main" id="{871F8766-1CD5-A948-CB12-FC96DB00E261}"/>
              </a:ext>
            </a:extLst>
          </p:cNvPr>
          <p:cNvSpPr txBox="1"/>
          <p:nvPr/>
        </p:nvSpPr>
        <p:spPr>
          <a:xfrm>
            <a:off x="1781107" y="4704457"/>
            <a:ext cx="1399742" cy="369332"/>
          </a:xfrm>
          <a:prstGeom prst="rect">
            <a:avLst/>
          </a:prstGeom>
          <a:noFill/>
        </p:spPr>
        <p:txBody>
          <a:bodyPr wrap="none" rtlCol="0">
            <a:spAutoFit/>
          </a:bodyPr>
          <a:lstStyle/>
          <a:p>
            <a:r>
              <a:rPr lang="zh-CN" altLang="en-US" dirty="0"/>
              <a:t>目标机器语言 </a:t>
            </a:r>
            <a:r>
              <a:rPr lang="en-US" altLang="zh-CN" dirty="0"/>
              <a:t>1</a:t>
            </a:r>
            <a:endParaRPr lang="zh-CN" altLang="en-US" dirty="0"/>
          </a:p>
        </p:txBody>
      </p:sp>
      <p:cxnSp>
        <p:nvCxnSpPr>
          <p:cNvPr id="60" name="连接符: 肘形 59">
            <a:extLst>
              <a:ext uri="{FF2B5EF4-FFF2-40B4-BE49-F238E27FC236}">
                <a16:creationId xmlns:a16="http://schemas.microsoft.com/office/drawing/2014/main" id="{E8F309E5-100E-085E-4E64-6956E613EDFE}"/>
              </a:ext>
            </a:extLst>
          </p:cNvPr>
          <p:cNvCxnSpPr>
            <a:cxnSpLocks/>
          </p:cNvCxnSpPr>
          <p:nvPr/>
        </p:nvCxnSpPr>
        <p:spPr>
          <a:xfrm rot="16200000" flipH="1">
            <a:off x="2961535" y="4478390"/>
            <a:ext cx="662422" cy="1846320"/>
          </a:xfrm>
          <a:prstGeom prst="bentConnector2">
            <a:avLst/>
          </a:prstGeom>
          <a:ln w="76200">
            <a:tailEnd type="triangle"/>
          </a:ln>
        </p:spPr>
        <p:style>
          <a:lnRef idx="3">
            <a:schemeClr val="dk1"/>
          </a:lnRef>
          <a:fillRef idx="0">
            <a:schemeClr val="dk1"/>
          </a:fillRef>
          <a:effectRef idx="2">
            <a:schemeClr val="dk1"/>
          </a:effectRef>
          <a:fontRef idx="minor">
            <a:schemeClr val="tx1"/>
          </a:fontRef>
        </p:style>
      </p:cxnSp>
      <p:sp>
        <p:nvSpPr>
          <p:cNvPr id="61" name="文本框 60">
            <a:extLst>
              <a:ext uri="{FF2B5EF4-FFF2-40B4-BE49-F238E27FC236}">
                <a16:creationId xmlns:a16="http://schemas.microsoft.com/office/drawing/2014/main" id="{7FC18CD5-D30C-EBDA-8E41-65980A3D18AB}"/>
              </a:ext>
            </a:extLst>
          </p:cNvPr>
          <p:cNvSpPr txBox="1"/>
          <p:nvPr/>
        </p:nvSpPr>
        <p:spPr>
          <a:xfrm>
            <a:off x="8792680" y="5548095"/>
            <a:ext cx="1430200" cy="369332"/>
          </a:xfrm>
          <a:prstGeom prst="rect">
            <a:avLst/>
          </a:prstGeom>
          <a:noFill/>
        </p:spPr>
        <p:txBody>
          <a:bodyPr wrap="none" rtlCol="0">
            <a:spAutoFit/>
          </a:bodyPr>
          <a:lstStyle/>
          <a:p>
            <a:r>
              <a:rPr lang="zh-CN" altLang="en-US" dirty="0">
                <a:solidFill>
                  <a:srgbClr val="FF0000"/>
                </a:solidFill>
              </a:rPr>
              <a:t>目标机器语言 </a:t>
            </a:r>
            <a:r>
              <a:rPr lang="en-US" altLang="zh-CN" dirty="0">
                <a:solidFill>
                  <a:srgbClr val="FF0000"/>
                </a:solidFill>
              </a:rPr>
              <a:t>2</a:t>
            </a:r>
            <a:endParaRPr lang="zh-CN" altLang="en-US" dirty="0">
              <a:solidFill>
                <a:srgbClr val="FF0000"/>
              </a:solidFill>
            </a:endParaRPr>
          </a:p>
        </p:txBody>
      </p:sp>
      <p:sp>
        <p:nvSpPr>
          <p:cNvPr id="3" name="矩形: 圆角 2">
            <a:extLst>
              <a:ext uri="{FF2B5EF4-FFF2-40B4-BE49-F238E27FC236}">
                <a16:creationId xmlns:a16="http://schemas.microsoft.com/office/drawing/2014/main" id="{C1652217-87F1-AE83-BDF1-5D0DB9428FDF}"/>
              </a:ext>
            </a:extLst>
          </p:cNvPr>
          <p:cNvSpPr/>
          <p:nvPr/>
        </p:nvSpPr>
        <p:spPr>
          <a:xfrm>
            <a:off x="1517515" y="184826"/>
            <a:ext cx="8586185" cy="3466344"/>
          </a:xfrm>
          <a:prstGeom prst="roundRect">
            <a:avLst/>
          </a:prstGeom>
          <a:solidFill>
            <a:schemeClr val="accent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3729E7A9-0871-C20F-594F-B1B960F7F57D}"/>
              </a:ext>
            </a:extLst>
          </p:cNvPr>
          <p:cNvSpPr txBox="1"/>
          <p:nvPr/>
        </p:nvSpPr>
        <p:spPr>
          <a:xfrm>
            <a:off x="10823621" y="571134"/>
            <a:ext cx="861774" cy="2439129"/>
          </a:xfrm>
          <a:prstGeom prst="rect">
            <a:avLst/>
          </a:prstGeom>
          <a:noFill/>
        </p:spPr>
        <p:txBody>
          <a:bodyPr vert="eaVert" wrap="none" rtlCol="0">
            <a:spAutoFit/>
          </a:bodyPr>
          <a:lstStyle/>
          <a:p>
            <a:r>
              <a:rPr lang="zh-CN" altLang="en-US" sz="4400" dirty="0"/>
              <a:t>分析部分</a:t>
            </a:r>
          </a:p>
        </p:txBody>
      </p:sp>
      <p:sp>
        <p:nvSpPr>
          <p:cNvPr id="5" name="文本框 4">
            <a:extLst>
              <a:ext uri="{FF2B5EF4-FFF2-40B4-BE49-F238E27FC236}">
                <a16:creationId xmlns:a16="http://schemas.microsoft.com/office/drawing/2014/main" id="{029EA5B4-8F8B-9EE5-F75D-3E824149F0E1}"/>
              </a:ext>
            </a:extLst>
          </p:cNvPr>
          <p:cNvSpPr txBox="1"/>
          <p:nvPr/>
        </p:nvSpPr>
        <p:spPr>
          <a:xfrm>
            <a:off x="10823621" y="3850773"/>
            <a:ext cx="861774" cy="2439129"/>
          </a:xfrm>
          <a:prstGeom prst="rect">
            <a:avLst/>
          </a:prstGeom>
          <a:noFill/>
        </p:spPr>
        <p:txBody>
          <a:bodyPr vert="eaVert" wrap="none" rtlCol="0">
            <a:spAutoFit/>
          </a:bodyPr>
          <a:lstStyle/>
          <a:p>
            <a:r>
              <a:rPr lang="zh-CN" altLang="en-US" sz="4400" dirty="0"/>
              <a:t>综合部分</a:t>
            </a:r>
          </a:p>
        </p:txBody>
      </p:sp>
    </p:spTree>
    <p:extLst>
      <p:ext uri="{BB962C8B-B14F-4D97-AF65-F5344CB8AC3E}">
        <p14:creationId xmlns:p14="http://schemas.microsoft.com/office/powerpoint/2010/main" val="2141987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1499128" cy="584775"/>
          </a:xfrm>
          <a:prstGeom prst="rect">
            <a:avLst/>
          </a:prstGeom>
          <a:noFill/>
        </p:spPr>
        <p:txBody>
          <a:bodyPr wrap="none" rtlCol="0">
            <a:spAutoFit/>
          </a:bodyPr>
          <a:lstStyle/>
          <a:p>
            <a:r>
              <a:rPr lang="zh-CN" altLang="en-US" sz="3200" dirty="0"/>
              <a:t>词法分析</a:t>
            </a:r>
          </a:p>
        </p:txBody>
      </p:sp>
      <p:sp>
        <p:nvSpPr>
          <p:cNvPr id="3" name="矩形: 圆角 2">
            <a:extLst>
              <a:ext uri="{FF2B5EF4-FFF2-40B4-BE49-F238E27FC236}">
                <a16:creationId xmlns:a16="http://schemas.microsoft.com/office/drawing/2014/main" id="{38C9C08F-29CE-B237-9897-42DCFC0BBA95}"/>
              </a:ext>
            </a:extLst>
          </p:cNvPr>
          <p:cNvSpPr/>
          <p:nvPr/>
        </p:nvSpPr>
        <p:spPr>
          <a:xfrm>
            <a:off x="6579199" y="588475"/>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词法分析器</a:t>
            </a:r>
          </a:p>
        </p:txBody>
      </p:sp>
      <p:sp>
        <p:nvSpPr>
          <p:cNvPr id="4" name="文本框 3">
            <a:extLst>
              <a:ext uri="{FF2B5EF4-FFF2-40B4-BE49-F238E27FC236}">
                <a16:creationId xmlns:a16="http://schemas.microsoft.com/office/drawing/2014/main" id="{DAE262EA-9B88-76E4-4949-4C206EA7B564}"/>
              </a:ext>
            </a:extLst>
          </p:cNvPr>
          <p:cNvSpPr txBox="1"/>
          <p:nvPr/>
        </p:nvSpPr>
        <p:spPr>
          <a:xfrm>
            <a:off x="3444112" y="685476"/>
            <a:ext cx="1659429" cy="369332"/>
          </a:xfrm>
          <a:prstGeom prst="rect">
            <a:avLst/>
          </a:prstGeom>
          <a:noFill/>
        </p:spPr>
        <p:txBody>
          <a:bodyPr wrap="none" rtlCol="0">
            <a:spAutoFit/>
          </a:bodyPr>
          <a:lstStyle/>
          <a:p>
            <a:r>
              <a:rPr lang="zh-CN" altLang="en-US" dirty="0">
                <a:solidFill>
                  <a:srgbClr val="FF0000"/>
                </a:solidFill>
              </a:rPr>
              <a:t>字符流（即文件）</a:t>
            </a:r>
          </a:p>
        </p:txBody>
      </p:sp>
      <p:cxnSp>
        <p:nvCxnSpPr>
          <p:cNvPr id="5" name="直接箭头连接符 4">
            <a:extLst>
              <a:ext uri="{FF2B5EF4-FFF2-40B4-BE49-F238E27FC236}">
                <a16:creationId xmlns:a16="http://schemas.microsoft.com/office/drawing/2014/main" id="{532F95B7-5E00-E4E9-55F4-68A929D61E2A}"/>
              </a:ext>
            </a:extLst>
          </p:cNvPr>
          <p:cNvCxnSpPr>
            <a:cxnSpLocks/>
          </p:cNvCxnSpPr>
          <p:nvPr/>
        </p:nvCxnSpPr>
        <p:spPr>
          <a:xfrm>
            <a:off x="5220244" y="870142"/>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cxnSp>
        <p:nvCxnSpPr>
          <p:cNvPr id="6" name="直接箭头连接符 5">
            <a:extLst>
              <a:ext uri="{FF2B5EF4-FFF2-40B4-BE49-F238E27FC236}">
                <a16:creationId xmlns:a16="http://schemas.microsoft.com/office/drawing/2014/main" id="{B7D8F2EF-0590-37FC-8DAE-3D611ACE8BFF}"/>
              </a:ext>
            </a:extLst>
          </p:cNvPr>
          <p:cNvCxnSpPr/>
          <p:nvPr/>
        </p:nvCxnSpPr>
        <p:spPr>
          <a:xfrm>
            <a:off x="9044814" y="870142"/>
            <a:ext cx="1247059"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7" name="文本框 6">
            <a:extLst>
              <a:ext uri="{FF2B5EF4-FFF2-40B4-BE49-F238E27FC236}">
                <a16:creationId xmlns:a16="http://schemas.microsoft.com/office/drawing/2014/main" id="{9053545C-C4A3-095E-AAE7-1E25EB8BE0E8}"/>
              </a:ext>
            </a:extLst>
          </p:cNvPr>
          <p:cNvSpPr txBox="1"/>
          <p:nvPr/>
        </p:nvSpPr>
        <p:spPr>
          <a:xfrm>
            <a:off x="10520474" y="685476"/>
            <a:ext cx="742511" cy="369332"/>
          </a:xfrm>
          <a:prstGeom prst="rect">
            <a:avLst/>
          </a:prstGeom>
          <a:noFill/>
        </p:spPr>
        <p:txBody>
          <a:bodyPr wrap="none" rtlCol="0">
            <a:spAutoFit/>
          </a:bodyPr>
          <a:lstStyle/>
          <a:p>
            <a:r>
              <a:rPr lang="zh-CN" altLang="en-US" dirty="0"/>
              <a:t>符号流</a:t>
            </a:r>
          </a:p>
        </p:txBody>
      </p:sp>
      <p:sp>
        <p:nvSpPr>
          <p:cNvPr id="8" name="文本框 7">
            <a:extLst>
              <a:ext uri="{FF2B5EF4-FFF2-40B4-BE49-F238E27FC236}">
                <a16:creationId xmlns:a16="http://schemas.microsoft.com/office/drawing/2014/main" id="{2A3922D7-585C-7470-3A90-DE26B2E502EC}"/>
              </a:ext>
            </a:extLst>
          </p:cNvPr>
          <p:cNvSpPr txBox="1"/>
          <p:nvPr/>
        </p:nvSpPr>
        <p:spPr>
          <a:xfrm>
            <a:off x="369651" y="1871778"/>
            <a:ext cx="11981165" cy="954107"/>
          </a:xfrm>
          <a:prstGeom prst="rect">
            <a:avLst/>
          </a:prstGeom>
          <a:noFill/>
        </p:spPr>
        <p:txBody>
          <a:bodyPr wrap="none" rtlCol="0">
            <a:spAutoFit/>
          </a:bodyPr>
          <a:lstStyle/>
          <a:p>
            <a:r>
              <a:rPr lang="zh-CN" altLang="en-US" sz="2800" dirty="0"/>
              <a:t>对读入的字符流，将其组织生成有意义的词素</a:t>
            </a:r>
            <a:endParaRPr lang="en-US" altLang="zh-CN" sz="2800" dirty="0"/>
          </a:p>
          <a:p>
            <a:r>
              <a:rPr lang="zh-CN" altLang="en-US" sz="2800" dirty="0"/>
              <a:t>每个词素（</a:t>
            </a:r>
            <a:r>
              <a:rPr lang="en-US" altLang="zh-CN" sz="2800" dirty="0"/>
              <a:t>token</a:t>
            </a:r>
            <a:r>
              <a:rPr lang="zh-CN" altLang="en-US" sz="2800" dirty="0"/>
              <a:t>）又可以以词法单元的格式输出，即</a:t>
            </a:r>
            <a:r>
              <a:rPr lang="en-US" altLang="zh-CN" sz="2800" b="0" i="0" dirty="0">
                <a:solidFill>
                  <a:srgbClr val="555555"/>
                </a:solidFill>
                <a:effectLst/>
                <a:latin typeface="Lato" panose="020F0502020204030203" pitchFamily="34" charset="0"/>
              </a:rPr>
              <a:t>&lt;token-name</a:t>
            </a:r>
            <a:r>
              <a:rPr lang="en-US" altLang="zh-CN" sz="2800" dirty="0">
                <a:solidFill>
                  <a:srgbClr val="555555"/>
                </a:solidFill>
                <a:latin typeface="Lato" panose="020F0502020204030203" pitchFamily="34" charset="0"/>
              </a:rPr>
              <a:t>,</a:t>
            </a:r>
            <a:r>
              <a:rPr lang="en-US" altLang="zh-CN" sz="2800" b="0" i="0" dirty="0">
                <a:solidFill>
                  <a:srgbClr val="555555"/>
                </a:solidFill>
                <a:effectLst/>
                <a:latin typeface="Lato" panose="020F0502020204030203" pitchFamily="34" charset="0"/>
              </a:rPr>
              <a:t> attribute-value&gt;</a:t>
            </a:r>
            <a:endParaRPr lang="zh-CN" altLang="en-US" sz="2800" dirty="0"/>
          </a:p>
        </p:txBody>
      </p:sp>
      <mc:AlternateContent xmlns:mc="http://schemas.openxmlformats.org/markup-compatibility/2006" xmlns:a14="http://schemas.microsoft.com/office/drawing/2010/main">
        <mc:Choice Requires="a14">
          <p:sp>
            <p:nvSpPr>
              <p:cNvPr id="10" name="文本框 9">
                <a:extLst>
                  <a:ext uri="{FF2B5EF4-FFF2-40B4-BE49-F238E27FC236}">
                    <a16:creationId xmlns:a16="http://schemas.microsoft.com/office/drawing/2014/main" id="{AF2597DE-CB27-DDB3-FAF8-72A577928B96}"/>
                  </a:ext>
                </a:extLst>
              </p:cNvPr>
              <p:cNvSpPr txBox="1"/>
              <p:nvPr/>
            </p:nvSpPr>
            <p:spPr>
              <a:xfrm>
                <a:off x="4154817" y="3027302"/>
                <a:ext cx="3259290" cy="61555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4000" i="1" smtClean="0">
                          <a:latin typeface="Cambria Math" panose="02040503050406030204" pitchFamily="18" charset="0"/>
                          <a:ea typeface="+mj-ea"/>
                        </a:rPr>
                        <m:t>𝑎</m:t>
                      </m:r>
                      <m:r>
                        <a:rPr lang="zh-CN" altLang="en-US" sz="4000" i="0">
                          <a:latin typeface="Cambria Math" panose="02040503050406030204" pitchFamily="18" charset="0"/>
                          <a:ea typeface="+mj-ea"/>
                        </a:rPr>
                        <m:t>=</m:t>
                      </m:r>
                      <m:r>
                        <a:rPr lang="zh-CN" altLang="en-US" sz="4000" i="1">
                          <a:latin typeface="Cambria Math" panose="02040503050406030204" pitchFamily="18" charset="0"/>
                          <a:ea typeface="+mj-ea"/>
                        </a:rPr>
                        <m:t>𝑏</m:t>
                      </m:r>
                      <m:r>
                        <a:rPr lang="zh-CN" altLang="en-US" sz="4000" i="0">
                          <a:latin typeface="Cambria Math" panose="02040503050406030204" pitchFamily="18" charset="0"/>
                          <a:ea typeface="+mj-ea"/>
                        </a:rPr>
                        <m:t>+</m:t>
                      </m:r>
                      <m:r>
                        <a:rPr lang="zh-CN" altLang="en-US" sz="4000" i="1">
                          <a:latin typeface="Cambria Math" panose="02040503050406030204" pitchFamily="18" charset="0"/>
                          <a:ea typeface="+mj-ea"/>
                        </a:rPr>
                        <m:t>𝑐</m:t>
                      </m:r>
                      <m:r>
                        <a:rPr lang="en-US" altLang="zh-CN" sz="4000" b="0" i="0" smtClean="0">
                          <a:latin typeface="Cambria Math" panose="02040503050406030204" pitchFamily="18" charset="0"/>
                          <a:ea typeface="+mj-ea"/>
                        </a:rPr>
                        <m:t>∗</m:t>
                      </m:r>
                      <m:r>
                        <a:rPr lang="zh-CN" altLang="en-US" sz="4000" i="0">
                          <a:latin typeface="Cambria Math" panose="02040503050406030204" pitchFamily="18" charset="0"/>
                          <a:ea typeface="+mj-ea"/>
                        </a:rPr>
                        <m:t>30</m:t>
                      </m:r>
                    </m:oMath>
                  </m:oMathPara>
                </a14:m>
                <a:endParaRPr lang="zh-CN" altLang="en-US" sz="4000" dirty="0">
                  <a:latin typeface="+mj-ea"/>
                  <a:ea typeface="+mj-ea"/>
                </a:endParaRPr>
              </a:p>
            </p:txBody>
          </p:sp>
        </mc:Choice>
        <mc:Fallback xmlns="">
          <p:sp>
            <p:nvSpPr>
              <p:cNvPr id="10" name="文本框 9">
                <a:extLst>
                  <a:ext uri="{FF2B5EF4-FFF2-40B4-BE49-F238E27FC236}">
                    <a16:creationId xmlns:a16="http://schemas.microsoft.com/office/drawing/2014/main" id="{AF2597DE-CB27-DDB3-FAF8-72A577928B96}"/>
                  </a:ext>
                </a:extLst>
              </p:cNvPr>
              <p:cNvSpPr txBox="1">
                <a:spLocks noRot="1" noChangeAspect="1" noMove="1" noResize="1" noEditPoints="1" noAdjustHandles="1" noChangeArrowheads="1" noChangeShapeType="1" noTextEdit="1"/>
              </p:cNvSpPr>
              <p:nvPr/>
            </p:nvSpPr>
            <p:spPr>
              <a:xfrm>
                <a:off x="4154817" y="3027302"/>
                <a:ext cx="3259290" cy="615553"/>
              </a:xfrm>
              <a:prstGeom prst="rect">
                <a:avLst/>
              </a:prstGeom>
              <a:blipFill>
                <a:blip r:embed="rId3"/>
                <a:stretch>
                  <a:fillRect/>
                </a:stretch>
              </a:blipFill>
            </p:spPr>
            <p:txBody>
              <a:bodyPr/>
              <a:lstStyle/>
              <a:p>
                <a:r>
                  <a:rPr lang="zh-CN" altLang="en-US">
                    <a:noFill/>
                  </a:rPr>
                  <a:t> </a:t>
                </a:r>
              </a:p>
            </p:txBody>
          </p:sp>
        </mc:Fallback>
      </mc:AlternateContent>
      <p:cxnSp>
        <p:nvCxnSpPr>
          <p:cNvPr id="11" name="直接箭头连接符 10">
            <a:extLst>
              <a:ext uri="{FF2B5EF4-FFF2-40B4-BE49-F238E27FC236}">
                <a16:creationId xmlns:a16="http://schemas.microsoft.com/office/drawing/2014/main" id="{C7400721-2F38-0676-B896-D46A502870EE}"/>
              </a:ext>
            </a:extLst>
          </p:cNvPr>
          <p:cNvCxnSpPr>
            <a:cxnSpLocks/>
          </p:cNvCxnSpPr>
          <p:nvPr/>
        </p:nvCxnSpPr>
        <p:spPr>
          <a:xfrm>
            <a:off x="5843773" y="3642855"/>
            <a:ext cx="0" cy="1337707"/>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6" name="文本框 15">
            <a:extLst>
              <a:ext uri="{FF2B5EF4-FFF2-40B4-BE49-F238E27FC236}">
                <a16:creationId xmlns:a16="http://schemas.microsoft.com/office/drawing/2014/main" id="{FC67691C-E30E-FB08-AA32-44E7B89080E3}"/>
              </a:ext>
            </a:extLst>
          </p:cNvPr>
          <p:cNvSpPr txBox="1"/>
          <p:nvPr/>
        </p:nvSpPr>
        <p:spPr>
          <a:xfrm>
            <a:off x="2942979" y="5403083"/>
            <a:ext cx="6680034" cy="584775"/>
          </a:xfrm>
          <a:prstGeom prst="rect">
            <a:avLst/>
          </a:prstGeom>
          <a:noFill/>
        </p:spPr>
        <p:txBody>
          <a:bodyPr wrap="none" rtlCol="0">
            <a:spAutoFit/>
          </a:bodyPr>
          <a:lstStyle/>
          <a:p>
            <a:r>
              <a:rPr lang="en-US" altLang="zh-CN" sz="3200" dirty="0"/>
              <a:t>&lt;id,1&gt; &lt;=&gt; &lt;id,2&gt; &lt;+&gt; &lt;id,3&gt; &lt;*&gt; &lt;number,4&gt; </a:t>
            </a:r>
            <a:endParaRPr lang="zh-CN" altLang="en-US" sz="3200" dirty="0"/>
          </a:p>
        </p:txBody>
      </p:sp>
    </p:spTree>
    <p:extLst>
      <p:ext uri="{BB962C8B-B14F-4D97-AF65-F5344CB8AC3E}">
        <p14:creationId xmlns:p14="http://schemas.microsoft.com/office/powerpoint/2010/main" val="1578557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1499128" cy="584775"/>
          </a:xfrm>
          <a:prstGeom prst="rect">
            <a:avLst/>
          </a:prstGeom>
          <a:noFill/>
        </p:spPr>
        <p:txBody>
          <a:bodyPr wrap="none" rtlCol="0">
            <a:spAutoFit/>
          </a:bodyPr>
          <a:lstStyle/>
          <a:p>
            <a:r>
              <a:rPr lang="zh-CN" altLang="en-US" sz="3200" dirty="0"/>
              <a:t>语法分析</a:t>
            </a:r>
          </a:p>
        </p:txBody>
      </p:sp>
      <p:pic>
        <p:nvPicPr>
          <p:cNvPr id="6" name="Picture 2" descr="语法分析">
            <a:extLst>
              <a:ext uri="{FF2B5EF4-FFF2-40B4-BE49-F238E27FC236}">
                <a16:creationId xmlns:a16="http://schemas.microsoft.com/office/drawing/2014/main" id="{820BE51F-0435-9326-3EB6-B6884BAA14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0587" y="3110340"/>
            <a:ext cx="5330825" cy="3429000"/>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圆角 6">
            <a:extLst>
              <a:ext uri="{FF2B5EF4-FFF2-40B4-BE49-F238E27FC236}">
                <a16:creationId xmlns:a16="http://schemas.microsoft.com/office/drawing/2014/main" id="{7484B006-E22B-EB7C-32F1-DA3ADC225BB1}"/>
              </a:ext>
            </a:extLst>
          </p:cNvPr>
          <p:cNvSpPr/>
          <p:nvPr/>
        </p:nvSpPr>
        <p:spPr>
          <a:xfrm>
            <a:off x="5450789" y="599194"/>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语法分析</a:t>
            </a:r>
          </a:p>
        </p:txBody>
      </p:sp>
      <p:cxnSp>
        <p:nvCxnSpPr>
          <p:cNvPr id="8" name="直接箭头连接符 7">
            <a:extLst>
              <a:ext uri="{FF2B5EF4-FFF2-40B4-BE49-F238E27FC236}">
                <a16:creationId xmlns:a16="http://schemas.microsoft.com/office/drawing/2014/main" id="{6FB82B58-242B-07B9-918D-7BB9440AB49C}"/>
              </a:ext>
            </a:extLst>
          </p:cNvPr>
          <p:cNvCxnSpPr>
            <a:cxnSpLocks/>
          </p:cNvCxnSpPr>
          <p:nvPr/>
        </p:nvCxnSpPr>
        <p:spPr>
          <a:xfrm>
            <a:off x="8023728"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 name="文本框 8">
            <a:extLst>
              <a:ext uri="{FF2B5EF4-FFF2-40B4-BE49-F238E27FC236}">
                <a16:creationId xmlns:a16="http://schemas.microsoft.com/office/drawing/2014/main" id="{4F56CF1D-B443-6849-AA6D-B1A84E95A84A}"/>
              </a:ext>
            </a:extLst>
          </p:cNvPr>
          <p:cNvSpPr txBox="1"/>
          <p:nvPr/>
        </p:nvSpPr>
        <p:spPr>
          <a:xfrm>
            <a:off x="9625840" y="696195"/>
            <a:ext cx="803425" cy="369332"/>
          </a:xfrm>
          <a:prstGeom prst="rect">
            <a:avLst/>
          </a:prstGeom>
          <a:noFill/>
        </p:spPr>
        <p:txBody>
          <a:bodyPr wrap="none" rtlCol="0">
            <a:spAutoFit/>
          </a:bodyPr>
          <a:lstStyle/>
          <a:p>
            <a:r>
              <a:rPr lang="zh-CN" altLang="en-US" dirty="0"/>
              <a:t>语法树</a:t>
            </a:r>
            <a:r>
              <a:rPr lang="en-US" altLang="zh-CN" dirty="0"/>
              <a:t>1</a:t>
            </a:r>
            <a:endParaRPr lang="zh-CN" altLang="en-US" dirty="0"/>
          </a:p>
        </p:txBody>
      </p:sp>
      <p:sp>
        <p:nvSpPr>
          <p:cNvPr id="11" name="文本框 10">
            <a:extLst>
              <a:ext uri="{FF2B5EF4-FFF2-40B4-BE49-F238E27FC236}">
                <a16:creationId xmlns:a16="http://schemas.microsoft.com/office/drawing/2014/main" id="{609CC2FC-FE06-C777-677E-3D21E3E9E17E}"/>
              </a:ext>
            </a:extLst>
          </p:cNvPr>
          <p:cNvSpPr txBox="1"/>
          <p:nvPr/>
        </p:nvSpPr>
        <p:spPr>
          <a:xfrm>
            <a:off x="3058372" y="687986"/>
            <a:ext cx="742511" cy="369332"/>
          </a:xfrm>
          <a:prstGeom prst="rect">
            <a:avLst/>
          </a:prstGeom>
          <a:noFill/>
        </p:spPr>
        <p:txBody>
          <a:bodyPr wrap="none" rtlCol="0">
            <a:spAutoFit/>
          </a:bodyPr>
          <a:lstStyle/>
          <a:p>
            <a:r>
              <a:rPr lang="zh-CN" altLang="en-US" dirty="0"/>
              <a:t>符号流</a:t>
            </a:r>
          </a:p>
        </p:txBody>
      </p:sp>
      <p:cxnSp>
        <p:nvCxnSpPr>
          <p:cNvPr id="12" name="直接箭头连接符 11">
            <a:extLst>
              <a:ext uri="{FF2B5EF4-FFF2-40B4-BE49-F238E27FC236}">
                <a16:creationId xmlns:a16="http://schemas.microsoft.com/office/drawing/2014/main" id="{08C4D7D7-33A3-B0B3-C2A7-7ACFE2F860DC}"/>
              </a:ext>
            </a:extLst>
          </p:cNvPr>
          <p:cNvCxnSpPr>
            <a:cxnSpLocks/>
          </p:cNvCxnSpPr>
          <p:nvPr/>
        </p:nvCxnSpPr>
        <p:spPr>
          <a:xfrm>
            <a:off x="4022417"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3" name="文本框 12">
            <a:extLst>
              <a:ext uri="{FF2B5EF4-FFF2-40B4-BE49-F238E27FC236}">
                <a16:creationId xmlns:a16="http://schemas.microsoft.com/office/drawing/2014/main" id="{5B68F2D2-423C-987C-4588-EEE9E84D7890}"/>
              </a:ext>
            </a:extLst>
          </p:cNvPr>
          <p:cNvSpPr txBox="1"/>
          <p:nvPr/>
        </p:nvSpPr>
        <p:spPr>
          <a:xfrm>
            <a:off x="3195206" y="1699109"/>
            <a:ext cx="6680034" cy="584775"/>
          </a:xfrm>
          <a:prstGeom prst="rect">
            <a:avLst/>
          </a:prstGeom>
          <a:noFill/>
        </p:spPr>
        <p:txBody>
          <a:bodyPr wrap="none" rtlCol="0">
            <a:spAutoFit/>
          </a:bodyPr>
          <a:lstStyle/>
          <a:p>
            <a:r>
              <a:rPr lang="en-US" altLang="zh-CN" sz="3200" dirty="0"/>
              <a:t>&lt;id,1&gt; &lt;=&gt; &lt;id,2&gt; &lt;+&gt; &lt;id,3&gt; &lt;*&gt; &lt;number,4&gt; </a:t>
            </a:r>
            <a:endParaRPr lang="zh-CN" altLang="en-US" sz="3200" dirty="0"/>
          </a:p>
        </p:txBody>
      </p:sp>
    </p:spTree>
    <p:extLst>
      <p:ext uri="{BB962C8B-B14F-4D97-AF65-F5344CB8AC3E}">
        <p14:creationId xmlns:p14="http://schemas.microsoft.com/office/powerpoint/2010/main" val="1428533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1499128" cy="584775"/>
          </a:xfrm>
          <a:prstGeom prst="rect">
            <a:avLst/>
          </a:prstGeom>
          <a:noFill/>
        </p:spPr>
        <p:txBody>
          <a:bodyPr wrap="none" rtlCol="0">
            <a:spAutoFit/>
          </a:bodyPr>
          <a:lstStyle/>
          <a:p>
            <a:r>
              <a:rPr lang="zh-CN" altLang="en-US" sz="3200" dirty="0"/>
              <a:t>语义分析</a:t>
            </a:r>
          </a:p>
        </p:txBody>
      </p:sp>
      <p:sp>
        <p:nvSpPr>
          <p:cNvPr id="7" name="矩形: 圆角 6">
            <a:extLst>
              <a:ext uri="{FF2B5EF4-FFF2-40B4-BE49-F238E27FC236}">
                <a16:creationId xmlns:a16="http://schemas.microsoft.com/office/drawing/2014/main" id="{7484B006-E22B-EB7C-32F1-DA3ADC225BB1}"/>
              </a:ext>
            </a:extLst>
          </p:cNvPr>
          <p:cNvSpPr/>
          <p:nvPr/>
        </p:nvSpPr>
        <p:spPr>
          <a:xfrm>
            <a:off x="5450789" y="599194"/>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语义分析</a:t>
            </a:r>
          </a:p>
        </p:txBody>
      </p:sp>
      <p:cxnSp>
        <p:nvCxnSpPr>
          <p:cNvPr id="8" name="直接箭头连接符 7">
            <a:extLst>
              <a:ext uri="{FF2B5EF4-FFF2-40B4-BE49-F238E27FC236}">
                <a16:creationId xmlns:a16="http://schemas.microsoft.com/office/drawing/2014/main" id="{6FB82B58-242B-07B9-918D-7BB9440AB49C}"/>
              </a:ext>
            </a:extLst>
          </p:cNvPr>
          <p:cNvCxnSpPr>
            <a:cxnSpLocks/>
          </p:cNvCxnSpPr>
          <p:nvPr/>
        </p:nvCxnSpPr>
        <p:spPr>
          <a:xfrm>
            <a:off x="8023728"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 name="文本框 8">
            <a:extLst>
              <a:ext uri="{FF2B5EF4-FFF2-40B4-BE49-F238E27FC236}">
                <a16:creationId xmlns:a16="http://schemas.microsoft.com/office/drawing/2014/main" id="{4F56CF1D-B443-6849-AA6D-B1A84E95A84A}"/>
              </a:ext>
            </a:extLst>
          </p:cNvPr>
          <p:cNvSpPr txBox="1"/>
          <p:nvPr/>
        </p:nvSpPr>
        <p:spPr>
          <a:xfrm>
            <a:off x="9625840" y="696195"/>
            <a:ext cx="833883" cy="369332"/>
          </a:xfrm>
          <a:prstGeom prst="rect">
            <a:avLst/>
          </a:prstGeom>
          <a:noFill/>
        </p:spPr>
        <p:txBody>
          <a:bodyPr wrap="none" rtlCol="0">
            <a:spAutoFit/>
          </a:bodyPr>
          <a:lstStyle/>
          <a:p>
            <a:r>
              <a:rPr lang="zh-CN" altLang="en-US" dirty="0"/>
              <a:t>语法树</a:t>
            </a:r>
            <a:r>
              <a:rPr lang="en-US" altLang="zh-CN" dirty="0"/>
              <a:t>2</a:t>
            </a:r>
            <a:endParaRPr lang="zh-CN" altLang="en-US" dirty="0"/>
          </a:p>
        </p:txBody>
      </p:sp>
      <p:cxnSp>
        <p:nvCxnSpPr>
          <p:cNvPr id="12" name="直接箭头连接符 11">
            <a:extLst>
              <a:ext uri="{FF2B5EF4-FFF2-40B4-BE49-F238E27FC236}">
                <a16:creationId xmlns:a16="http://schemas.microsoft.com/office/drawing/2014/main" id="{08C4D7D7-33A3-B0B3-C2A7-7ACFE2F860DC}"/>
              </a:ext>
            </a:extLst>
          </p:cNvPr>
          <p:cNvCxnSpPr>
            <a:cxnSpLocks/>
          </p:cNvCxnSpPr>
          <p:nvPr/>
        </p:nvCxnSpPr>
        <p:spPr>
          <a:xfrm>
            <a:off x="4022417"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3" name="文本框 12">
            <a:extLst>
              <a:ext uri="{FF2B5EF4-FFF2-40B4-BE49-F238E27FC236}">
                <a16:creationId xmlns:a16="http://schemas.microsoft.com/office/drawing/2014/main" id="{5B68F2D2-423C-987C-4588-EEE9E84D7890}"/>
              </a:ext>
            </a:extLst>
          </p:cNvPr>
          <p:cNvSpPr txBox="1"/>
          <p:nvPr/>
        </p:nvSpPr>
        <p:spPr>
          <a:xfrm>
            <a:off x="5288604" y="1632883"/>
            <a:ext cx="6680034" cy="584775"/>
          </a:xfrm>
          <a:prstGeom prst="rect">
            <a:avLst/>
          </a:prstGeom>
          <a:noFill/>
        </p:spPr>
        <p:txBody>
          <a:bodyPr wrap="none" rtlCol="0">
            <a:spAutoFit/>
          </a:bodyPr>
          <a:lstStyle/>
          <a:p>
            <a:r>
              <a:rPr lang="en-US" altLang="zh-CN" sz="3200" dirty="0"/>
              <a:t>&lt;id,1&gt; &lt;=&gt; &lt;id,2&gt; &lt;+&gt; &lt;id,3&gt; &lt;*&gt; &lt;number,4&gt; </a:t>
            </a:r>
            <a:endParaRPr lang="zh-CN" altLang="en-US" sz="3200" dirty="0"/>
          </a:p>
        </p:txBody>
      </p:sp>
      <p:sp>
        <p:nvSpPr>
          <p:cNvPr id="3" name="文本框 2">
            <a:extLst>
              <a:ext uri="{FF2B5EF4-FFF2-40B4-BE49-F238E27FC236}">
                <a16:creationId xmlns:a16="http://schemas.microsoft.com/office/drawing/2014/main" id="{2DFEF6D8-0B34-2544-866C-71DFC74DD39A}"/>
              </a:ext>
            </a:extLst>
          </p:cNvPr>
          <p:cNvSpPr txBox="1"/>
          <p:nvPr/>
        </p:nvSpPr>
        <p:spPr>
          <a:xfrm>
            <a:off x="3111039" y="696195"/>
            <a:ext cx="803425" cy="369332"/>
          </a:xfrm>
          <a:prstGeom prst="rect">
            <a:avLst/>
          </a:prstGeom>
          <a:noFill/>
        </p:spPr>
        <p:txBody>
          <a:bodyPr wrap="none" rtlCol="0">
            <a:spAutoFit/>
          </a:bodyPr>
          <a:lstStyle/>
          <a:p>
            <a:r>
              <a:rPr lang="zh-CN" altLang="en-US" dirty="0"/>
              <a:t>语法树</a:t>
            </a:r>
            <a:r>
              <a:rPr lang="en-US" altLang="zh-CN" dirty="0"/>
              <a:t>1</a:t>
            </a:r>
            <a:endParaRPr lang="zh-CN" altLang="en-US" dirty="0"/>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016FFCF5-CFB6-11C8-726D-BEA03A1007E6}"/>
                  </a:ext>
                </a:extLst>
              </p:cNvPr>
              <p:cNvSpPr txBox="1"/>
              <p:nvPr/>
            </p:nvSpPr>
            <p:spPr>
              <a:xfrm>
                <a:off x="1236852" y="1617495"/>
                <a:ext cx="3259290" cy="61555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sz="4000" i="1" smtClean="0">
                          <a:latin typeface="Cambria Math" panose="02040503050406030204" pitchFamily="18" charset="0"/>
                          <a:ea typeface="+mj-ea"/>
                        </a:rPr>
                        <m:t>𝑎</m:t>
                      </m:r>
                      <m:r>
                        <a:rPr lang="zh-CN" altLang="en-US" sz="4000" i="0">
                          <a:latin typeface="Cambria Math" panose="02040503050406030204" pitchFamily="18" charset="0"/>
                          <a:ea typeface="+mj-ea"/>
                        </a:rPr>
                        <m:t>=</m:t>
                      </m:r>
                      <m:r>
                        <a:rPr lang="zh-CN" altLang="en-US" sz="4000" i="1">
                          <a:latin typeface="Cambria Math" panose="02040503050406030204" pitchFamily="18" charset="0"/>
                          <a:ea typeface="+mj-ea"/>
                        </a:rPr>
                        <m:t>𝑏</m:t>
                      </m:r>
                      <m:r>
                        <a:rPr lang="zh-CN" altLang="en-US" sz="4000" i="0">
                          <a:latin typeface="Cambria Math" panose="02040503050406030204" pitchFamily="18" charset="0"/>
                          <a:ea typeface="+mj-ea"/>
                        </a:rPr>
                        <m:t>+</m:t>
                      </m:r>
                      <m:r>
                        <a:rPr lang="zh-CN" altLang="en-US" sz="4000" i="1">
                          <a:latin typeface="Cambria Math" panose="02040503050406030204" pitchFamily="18" charset="0"/>
                          <a:ea typeface="+mj-ea"/>
                        </a:rPr>
                        <m:t>𝑐</m:t>
                      </m:r>
                      <m:r>
                        <a:rPr lang="en-US" altLang="zh-CN" sz="4000" b="0" i="0" smtClean="0">
                          <a:latin typeface="Cambria Math" panose="02040503050406030204" pitchFamily="18" charset="0"/>
                          <a:ea typeface="+mj-ea"/>
                        </a:rPr>
                        <m:t>∗</m:t>
                      </m:r>
                      <m:r>
                        <a:rPr lang="zh-CN" altLang="en-US" sz="4000" i="0">
                          <a:latin typeface="Cambria Math" panose="02040503050406030204" pitchFamily="18" charset="0"/>
                          <a:ea typeface="+mj-ea"/>
                        </a:rPr>
                        <m:t>30</m:t>
                      </m:r>
                    </m:oMath>
                  </m:oMathPara>
                </a14:m>
                <a:endParaRPr lang="zh-CN" altLang="en-US" sz="4000" dirty="0">
                  <a:latin typeface="+mj-ea"/>
                  <a:ea typeface="+mj-ea"/>
                </a:endParaRPr>
              </a:p>
            </p:txBody>
          </p:sp>
        </mc:Choice>
        <mc:Fallback xmlns="">
          <p:sp>
            <p:nvSpPr>
              <p:cNvPr id="4" name="文本框 3">
                <a:extLst>
                  <a:ext uri="{FF2B5EF4-FFF2-40B4-BE49-F238E27FC236}">
                    <a16:creationId xmlns:a16="http://schemas.microsoft.com/office/drawing/2014/main" id="{016FFCF5-CFB6-11C8-726D-BEA03A1007E6}"/>
                  </a:ext>
                </a:extLst>
              </p:cNvPr>
              <p:cNvSpPr txBox="1">
                <a:spLocks noRot="1" noChangeAspect="1" noMove="1" noResize="1" noEditPoints="1" noAdjustHandles="1" noChangeArrowheads="1" noChangeShapeType="1" noTextEdit="1"/>
              </p:cNvSpPr>
              <p:nvPr/>
            </p:nvSpPr>
            <p:spPr>
              <a:xfrm>
                <a:off x="1236852" y="1617495"/>
                <a:ext cx="3259290" cy="615553"/>
              </a:xfrm>
              <a:prstGeom prst="rect">
                <a:avLst/>
              </a:prstGeom>
              <a:blipFill>
                <a:blip r:embed="rId3"/>
                <a:stretch>
                  <a:fillRect/>
                </a:stretch>
              </a:blipFill>
            </p:spPr>
            <p:txBody>
              <a:bodyPr/>
              <a:lstStyle/>
              <a:p>
                <a:r>
                  <a:rPr lang="zh-CN" altLang="en-US">
                    <a:noFill/>
                  </a:rPr>
                  <a:t> </a:t>
                </a:r>
              </a:p>
            </p:txBody>
          </p:sp>
        </mc:Fallback>
      </mc:AlternateContent>
      <p:pic>
        <p:nvPicPr>
          <p:cNvPr id="1026" name="Picture 2" descr="cast">
            <a:extLst>
              <a:ext uri="{FF2B5EF4-FFF2-40B4-BE49-F238E27FC236}">
                <a16:creationId xmlns:a16="http://schemas.microsoft.com/office/drawing/2014/main" id="{7354A27D-5424-C4AA-44E2-4AF40EBD3E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5829" y="2599983"/>
            <a:ext cx="7240342" cy="3658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205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2156360" cy="584775"/>
          </a:xfrm>
          <a:prstGeom prst="rect">
            <a:avLst/>
          </a:prstGeom>
          <a:noFill/>
        </p:spPr>
        <p:txBody>
          <a:bodyPr wrap="none" rtlCol="0">
            <a:spAutoFit/>
          </a:bodyPr>
          <a:lstStyle/>
          <a:p>
            <a:r>
              <a:rPr lang="zh-CN" altLang="en-US" sz="3200" dirty="0"/>
              <a:t>中间代码生成</a:t>
            </a:r>
          </a:p>
        </p:txBody>
      </p:sp>
      <p:sp>
        <p:nvSpPr>
          <p:cNvPr id="7" name="矩形: 圆角 6">
            <a:extLst>
              <a:ext uri="{FF2B5EF4-FFF2-40B4-BE49-F238E27FC236}">
                <a16:creationId xmlns:a16="http://schemas.microsoft.com/office/drawing/2014/main" id="{7484B006-E22B-EB7C-32F1-DA3ADC225BB1}"/>
              </a:ext>
            </a:extLst>
          </p:cNvPr>
          <p:cNvSpPr/>
          <p:nvPr/>
        </p:nvSpPr>
        <p:spPr>
          <a:xfrm>
            <a:off x="5450789" y="599194"/>
            <a:ext cx="2237014"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中间代码生成</a:t>
            </a:r>
          </a:p>
        </p:txBody>
      </p:sp>
      <p:cxnSp>
        <p:nvCxnSpPr>
          <p:cNvPr id="8" name="直接箭头连接符 7">
            <a:extLst>
              <a:ext uri="{FF2B5EF4-FFF2-40B4-BE49-F238E27FC236}">
                <a16:creationId xmlns:a16="http://schemas.microsoft.com/office/drawing/2014/main" id="{6FB82B58-242B-07B9-918D-7BB9440AB49C}"/>
              </a:ext>
            </a:extLst>
          </p:cNvPr>
          <p:cNvCxnSpPr>
            <a:cxnSpLocks/>
          </p:cNvCxnSpPr>
          <p:nvPr/>
        </p:nvCxnSpPr>
        <p:spPr>
          <a:xfrm>
            <a:off x="8023728"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 name="文本框 8">
            <a:extLst>
              <a:ext uri="{FF2B5EF4-FFF2-40B4-BE49-F238E27FC236}">
                <a16:creationId xmlns:a16="http://schemas.microsoft.com/office/drawing/2014/main" id="{4F56CF1D-B443-6849-AA6D-B1A84E95A84A}"/>
              </a:ext>
            </a:extLst>
          </p:cNvPr>
          <p:cNvSpPr txBox="1"/>
          <p:nvPr/>
        </p:nvSpPr>
        <p:spPr>
          <a:xfrm>
            <a:off x="9625840" y="696195"/>
            <a:ext cx="1356462" cy="369332"/>
          </a:xfrm>
          <a:prstGeom prst="rect">
            <a:avLst/>
          </a:prstGeom>
          <a:noFill/>
        </p:spPr>
        <p:txBody>
          <a:bodyPr wrap="none" rtlCol="0">
            <a:spAutoFit/>
          </a:bodyPr>
          <a:lstStyle/>
          <a:p>
            <a:r>
              <a:rPr lang="zh-CN" altLang="en-US" dirty="0"/>
              <a:t>中间表示形式</a:t>
            </a:r>
            <a:r>
              <a:rPr lang="en-US" altLang="zh-CN" dirty="0"/>
              <a:t>1</a:t>
            </a:r>
            <a:endParaRPr lang="zh-CN" altLang="en-US" dirty="0"/>
          </a:p>
        </p:txBody>
      </p:sp>
      <p:cxnSp>
        <p:nvCxnSpPr>
          <p:cNvPr id="12" name="直接箭头连接符 11">
            <a:extLst>
              <a:ext uri="{FF2B5EF4-FFF2-40B4-BE49-F238E27FC236}">
                <a16:creationId xmlns:a16="http://schemas.microsoft.com/office/drawing/2014/main" id="{08C4D7D7-33A3-B0B3-C2A7-7ACFE2F860DC}"/>
              </a:ext>
            </a:extLst>
          </p:cNvPr>
          <p:cNvCxnSpPr>
            <a:cxnSpLocks/>
          </p:cNvCxnSpPr>
          <p:nvPr/>
        </p:nvCxnSpPr>
        <p:spPr>
          <a:xfrm>
            <a:off x="4022417"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3" name="文本框 2">
            <a:extLst>
              <a:ext uri="{FF2B5EF4-FFF2-40B4-BE49-F238E27FC236}">
                <a16:creationId xmlns:a16="http://schemas.microsoft.com/office/drawing/2014/main" id="{2DFEF6D8-0B34-2544-866C-71DFC74DD39A}"/>
              </a:ext>
            </a:extLst>
          </p:cNvPr>
          <p:cNvSpPr txBox="1"/>
          <p:nvPr/>
        </p:nvSpPr>
        <p:spPr>
          <a:xfrm>
            <a:off x="3111039" y="696195"/>
            <a:ext cx="833883" cy="369332"/>
          </a:xfrm>
          <a:prstGeom prst="rect">
            <a:avLst/>
          </a:prstGeom>
          <a:noFill/>
        </p:spPr>
        <p:txBody>
          <a:bodyPr wrap="none" rtlCol="0">
            <a:spAutoFit/>
          </a:bodyPr>
          <a:lstStyle/>
          <a:p>
            <a:r>
              <a:rPr lang="zh-CN" altLang="en-US" dirty="0"/>
              <a:t>语法树</a:t>
            </a:r>
            <a:r>
              <a:rPr lang="en-US" altLang="zh-CN" dirty="0"/>
              <a:t>2</a:t>
            </a:r>
            <a:endParaRPr lang="zh-CN" altLang="en-US" dirty="0"/>
          </a:p>
        </p:txBody>
      </p:sp>
      <p:pic>
        <p:nvPicPr>
          <p:cNvPr id="1026" name="Picture 2" descr="cast">
            <a:extLst>
              <a:ext uri="{FF2B5EF4-FFF2-40B4-BE49-F238E27FC236}">
                <a16:creationId xmlns:a16="http://schemas.microsoft.com/office/drawing/2014/main" id="{7354A27D-5424-C4AA-44E2-4AF40EBD3E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798506"/>
            <a:ext cx="6453074" cy="3260987"/>
          </a:xfrm>
          <a:prstGeom prst="rect">
            <a:avLst/>
          </a:prstGeom>
          <a:noFill/>
          <a:extLst>
            <a:ext uri="{909E8E84-426E-40DD-AFC4-6F175D3DCCD1}">
              <a14:hiddenFill xmlns:a14="http://schemas.microsoft.com/office/drawing/2010/main">
                <a:solidFill>
                  <a:srgbClr val="FFFFFF"/>
                </a:solidFill>
              </a14:hiddenFill>
            </a:ext>
          </a:extLst>
        </p:spPr>
      </p:pic>
      <p:sp>
        <p:nvSpPr>
          <p:cNvPr id="6" name="文本框 5">
            <a:extLst>
              <a:ext uri="{FF2B5EF4-FFF2-40B4-BE49-F238E27FC236}">
                <a16:creationId xmlns:a16="http://schemas.microsoft.com/office/drawing/2014/main" id="{B096A1B1-563A-044E-D757-C08A018659CB}"/>
              </a:ext>
            </a:extLst>
          </p:cNvPr>
          <p:cNvSpPr txBox="1"/>
          <p:nvPr/>
        </p:nvSpPr>
        <p:spPr>
          <a:xfrm>
            <a:off x="7579522" y="2151726"/>
            <a:ext cx="4612477" cy="2554545"/>
          </a:xfrm>
          <a:prstGeom prst="rect">
            <a:avLst/>
          </a:prstGeom>
          <a:noFill/>
        </p:spPr>
        <p:txBody>
          <a:bodyPr wrap="square" rtlCol="0">
            <a:spAutoFit/>
          </a:bodyPr>
          <a:lstStyle/>
          <a:p>
            <a:r>
              <a:rPr lang="en-US" altLang="zh-CN" sz="4000" dirty="0"/>
              <a:t>t1 = </a:t>
            </a:r>
            <a:r>
              <a:rPr lang="en-US" altLang="zh-CN" sz="4000" dirty="0" err="1"/>
              <a:t>inttofloat</a:t>
            </a:r>
            <a:r>
              <a:rPr lang="en-US" altLang="zh-CN" sz="4000" dirty="0"/>
              <a:t>(number)</a:t>
            </a:r>
          </a:p>
          <a:p>
            <a:r>
              <a:rPr lang="en-US" altLang="zh-CN" sz="4000" dirty="0"/>
              <a:t>t2 = id3 * t1</a:t>
            </a:r>
          </a:p>
          <a:p>
            <a:r>
              <a:rPr lang="en-US" altLang="zh-CN" sz="4000" dirty="0"/>
              <a:t>t3 = id2 + t2</a:t>
            </a:r>
          </a:p>
          <a:p>
            <a:r>
              <a:rPr lang="en-US" altLang="zh-CN" sz="4000" dirty="0"/>
              <a:t>id1 = t3</a:t>
            </a:r>
            <a:endParaRPr lang="zh-CN" altLang="en-US" sz="4000" dirty="0"/>
          </a:p>
        </p:txBody>
      </p:sp>
    </p:spTree>
    <p:extLst>
      <p:ext uri="{BB962C8B-B14F-4D97-AF65-F5344CB8AC3E}">
        <p14:creationId xmlns:p14="http://schemas.microsoft.com/office/powerpoint/2010/main" val="3627718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2156360" cy="584775"/>
          </a:xfrm>
          <a:prstGeom prst="rect">
            <a:avLst/>
          </a:prstGeom>
          <a:noFill/>
        </p:spPr>
        <p:txBody>
          <a:bodyPr wrap="none" rtlCol="0">
            <a:spAutoFit/>
          </a:bodyPr>
          <a:lstStyle/>
          <a:p>
            <a:r>
              <a:rPr lang="zh-CN" altLang="en-US" sz="3200" dirty="0"/>
              <a:t>中间代码生成</a:t>
            </a:r>
          </a:p>
        </p:txBody>
      </p:sp>
      <p:sp>
        <p:nvSpPr>
          <p:cNvPr id="4" name="文本框 3">
            <a:extLst>
              <a:ext uri="{FF2B5EF4-FFF2-40B4-BE49-F238E27FC236}">
                <a16:creationId xmlns:a16="http://schemas.microsoft.com/office/drawing/2014/main" id="{A1589C7F-0CB5-DB75-EEBF-408484C19CA5}"/>
              </a:ext>
            </a:extLst>
          </p:cNvPr>
          <p:cNvSpPr txBox="1"/>
          <p:nvPr/>
        </p:nvSpPr>
        <p:spPr>
          <a:xfrm>
            <a:off x="7910129" y="588474"/>
            <a:ext cx="1827744" cy="584775"/>
          </a:xfrm>
          <a:prstGeom prst="rect">
            <a:avLst/>
          </a:prstGeom>
          <a:noFill/>
        </p:spPr>
        <p:txBody>
          <a:bodyPr wrap="none" rtlCol="0">
            <a:spAutoFit/>
          </a:bodyPr>
          <a:lstStyle/>
          <a:p>
            <a:r>
              <a:rPr lang="zh-CN" altLang="en-US" sz="3200" dirty="0"/>
              <a:t>三地址代码</a:t>
            </a:r>
          </a:p>
        </p:txBody>
      </p:sp>
      <p:sp>
        <p:nvSpPr>
          <p:cNvPr id="5" name="文本框 4">
            <a:extLst>
              <a:ext uri="{FF2B5EF4-FFF2-40B4-BE49-F238E27FC236}">
                <a16:creationId xmlns:a16="http://schemas.microsoft.com/office/drawing/2014/main" id="{CED90AE9-986C-5318-8EED-75E12C27FD6E}"/>
              </a:ext>
            </a:extLst>
          </p:cNvPr>
          <p:cNvSpPr txBox="1"/>
          <p:nvPr/>
        </p:nvSpPr>
        <p:spPr>
          <a:xfrm>
            <a:off x="264405" y="2452835"/>
            <a:ext cx="5349541" cy="1952329"/>
          </a:xfrm>
          <a:prstGeom prst="rect">
            <a:avLst/>
          </a:prstGeom>
          <a:noFill/>
        </p:spPr>
        <p:txBody>
          <a:bodyPr wrap="none" rtlCol="0">
            <a:spAutoFit/>
          </a:bodyPr>
          <a:lstStyle/>
          <a:p>
            <a:pPr>
              <a:lnSpc>
                <a:spcPct val="150000"/>
              </a:lnSpc>
            </a:pPr>
            <a:r>
              <a:rPr lang="zh-CN" altLang="en-US" sz="2800" dirty="0"/>
              <a:t>为了保证代码的正确性</a:t>
            </a:r>
            <a:endParaRPr lang="en-US" altLang="zh-CN" sz="2800" dirty="0"/>
          </a:p>
          <a:p>
            <a:pPr>
              <a:lnSpc>
                <a:spcPct val="150000"/>
              </a:lnSpc>
            </a:pPr>
            <a:r>
              <a:rPr lang="zh-CN" altLang="en-US" sz="2800" dirty="0"/>
              <a:t>并且易于翻译成目标机器语言</a:t>
            </a:r>
            <a:endParaRPr lang="en-US" altLang="zh-CN" sz="2800" dirty="0"/>
          </a:p>
          <a:p>
            <a:pPr>
              <a:lnSpc>
                <a:spcPct val="150000"/>
              </a:lnSpc>
            </a:pPr>
            <a:r>
              <a:rPr lang="zh-CN" altLang="en-US" sz="2800" dirty="0"/>
              <a:t>大多采用三地址代码的方式表示中间代码</a:t>
            </a:r>
          </a:p>
        </p:txBody>
      </p:sp>
      <p:sp>
        <p:nvSpPr>
          <p:cNvPr id="10" name="文本框 9">
            <a:extLst>
              <a:ext uri="{FF2B5EF4-FFF2-40B4-BE49-F238E27FC236}">
                <a16:creationId xmlns:a16="http://schemas.microsoft.com/office/drawing/2014/main" id="{721747CD-B4B9-E4D3-1977-0DD4AE7B909E}"/>
              </a:ext>
            </a:extLst>
          </p:cNvPr>
          <p:cNvSpPr txBox="1"/>
          <p:nvPr/>
        </p:nvSpPr>
        <p:spPr>
          <a:xfrm>
            <a:off x="7074163" y="1520327"/>
            <a:ext cx="3499676" cy="740716"/>
          </a:xfrm>
          <a:prstGeom prst="rect">
            <a:avLst/>
          </a:prstGeom>
          <a:noFill/>
        </p:spPr>
        <p:txBody>
          <a:bodyPr wrap="none" rtlCol="0">
            <a:spAutoFit/>
          </a:bodyPr>
          <a:lstStyle/>
          <a:p>
            <a:pPr>
              <a:lnSpc>
                <a:spcPct val="150000"/>
              </a:lnSpc>
            </a:pPr>
            <a:r>
              <a:rPr lang="en-US" altLang="zh-CN" sz="3200" dirty="0"/>
              <a:t>result  =  arg1  op  arg2</a:t>
            </a:r>
          </a:p>
        </p:txBody>
      </p:sp>
      <p:sp>
        <p:nvSpPr>
          <p:cNvPr id="11" name="文本框 10">
            <a:extLst>
              <a:ext uri="{FF2B5EF4-FFF2-40B4-BE49-F238E27FC236}">
                <a16:creationId xmlns:a16="http://schemas.microsoft.com/office/drawing/2014/main" id="{6D8483D8-84BF-8930-5C99-736EB0D562DA}"/>
              </a:ext>
            </a:extLst>
          </p:cNvPr>
          <p:cNvSpPr txBox="1"/>
          <p:nvPr/>
        </p:nvSpPr>
        <p:spPr>
          <a:xfrm>
            <a:off x="7074163" y="3429000"/>
            <a:ext cx="4424730" cy="2554545"/>
          </a:xfrm>
          <a:prstGeom prst="rect">
            <a:avLst/>
          </a:prstGeom>
          <a:noFill/>
        </p:spPr>
        <p:txBody>
          <a:bodyPr wrap="square" rtlCol="0">
            <a:spAutoFit/>
          </a:bodyPr>
          <a:lstStyle/>
          <a:p>
            <a:r>
              <a:rPr lang="en-US" altLang="zh-CN" sz="4000" dirty="0"/>
              <a:t>t1 = </a:t>
            </a:r>
            <a:r>
              <a:rPr lang="en-US" altLang="zh-CN" sz="4000" dirty="0" err="1"/>
              <a:t>inttofloat</a:t>
            </a:r>
            <a:r>
              <a:rPr lang="en-US" altLang="zh-CN" sz="4000" dirty="0"/>
              <a:t>(number)</a:t>
            </a:r>
          </a:p>
          <a:p>
            <a:r>
              <a:rPr lang="en-US" altLang="zh-CN" sz="4000" dirty="0"/>
              <a:t>t2 = id3 * t1</a:t>
            </a:r>
          </a:p>
          <a:p>
            <a:r>
              <a:rPr lang="en-US" altLang="zh-CN" sz="4000" dirty="0"/>
              <a:t>t3 = id2 + t2</a:t>
            </a:r>
          </a:p>
          <a:p>
            <a:r>
              <a:rPr lang="en-US" altLang="zh-CN" sz="4000" dirty="0"/>
              <a:t>id1 = t3</a:t>
            </a:r>
            <a:endParaRPr lang="zh-CN" altLang="en-US" sz="4000" dirty="0"/>
          </a:p>
        </p:txBody>
      </p:sp>
    </p:spTree>
    <p:extLst>
      <p:ext uri="{BB962C8B-B14F-4D97-AF65-F5344CB8AC3E}">
        <p14:creationId xmlns:p14="http://schemas.microsoft.com/office/powerpoint/2010/main" val="173770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D9F6421-A685-98F8-4E70-AD53C046BC78}"/>
              </a:ext>
            </a:extLst>
          </p:cNvPr>
          <p:cNvSpPr txBox="1"/>
          <p:nvPr/>
        </p:nvSpPr>
        <p:spPr>
          <a:xfrm>
            <a:off x="651850" y="588475"/>
            <a:ext cx="1499128" cy="584775"/>
          </a:xfrm>
          <a:prstGeom prst="rect">
            <a:avLst/>
          </a:prstGeom>
          <a:noFill/>
        </p:spPr>
        <p:txBody>
          <a:bodyPr wrap="none" rtlCol="0">
            <a:spAutoFit/>
          </a:bodyPr>
          <a:lstStyle/>
          <a:p>
            <a:r>
              <a:rPr lang="zh-CN" altLang="en-US" sz="3200" dirty="0"/>
              <a:t>代码优化</a:t>
            </a:r>
          </a:p>
        </p:txBody>
      </p:sp>
      <p:sp>
        <p:nvSpPr>
          <p:cNvPr id="7" name="矩形: 圆角 6">
            <a:extLst>
              <a:ext uri="{FF2B5EF4-FFF2-40B4-BE49-F238E27FC236}">
                <a16:creationId xmlns:a16="http://schemas.microsoft.com/office/drawing/2014/main" id="{7484B006-E22B-EB7C-32F1-DA3ADC225BB1}"/>
              </a:ext>
            </a:extLst>
          </p:cNvPr>
          <p:cNvSpPr/>
          <p:nvPr/>
        </p:nvSpPr>
        <p:spPr>
          <a:xfrm>
            <a:off x="5549944" y="599194"/>
            <a:ext cx="2746673" cy="563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solidFill>
                  <a:schemeClr val="tx1"/>
                </a:solidFill>
              </a:rPr>
              <a:t>机器无关代码优化</a:t>
            </a:r>
          </a:p>
        </p:txBody>
      </p:sp>
      <p:cxnSp>
        <p:nvCxnSpPr>
          <p:cNvPr id="8" name="直接箭头连接符 7">
            <a:extLst>
              <a:ext uri="{FF2B5EF4-FFF2-40B4-BE49-F238E27FC236}">
                <a16:creationId xmlns:a16="http://schemas.microsoft.com/office/drawing/2014/main" id="{6FB82B58-242B-07B9-918D-7BB9440AB49C}"/>
              </a:ext>
            </a:extLst>
          </p:cNvPr>
          <p:cNvCxnSpPr>
            <a:cxnSpLocks/>
          </p:cNvCxnSpPr>
          <p:nvPr/>
        </p:nvCxnSpPr>
        <p:spPr>
          <a:xfrm>
            <a:off x="8557957"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9" name="文本框 8">
            <a:extLst>
              <a:ext uri="{FF2B5EF4-FFF2-40B4-BE49-F238E27FC236}">
                <a16:creationId xmlns:a16="http://schemas.microsoft.com/office/drawing/2014/main" id="{4F56CF1D-B443-6849-AA6D-B1A84E95A84A}"/>
              </a:ext>
            </a:extLst>
          </p:cNvPr>
          <p:cNvSpPr txBox="1"/>
          <p:nvPr/>
        </p:nvSpPr>
        <p:spPr>
          <a:xfrm>
            <a:off x="9974097" y="687986"/>
            <a:ext cx="1523174" cy="400110"/>
          </a:xfrm>
          <a:prstGeom prst="rect">
            <a:avLst/>
          </a:prstGeom>
          <a:noFill/>
        </p:spPr>
        <p:txBody>
          <a:bodyPr wrap="none" rtlCol="0">
            <a:spAutoFit/>
          </a:bodyPr>
          <a:lstStyle/>
          <a:p>
            <a:r>
              <a:rPr lang="zh-CN" altLang="en-US" sz="2000" dirty="0"/>
              <a:t>中间表示形式</a:t>
            </a:r>
            <a:r>
              <a:rPr lang="en-US" altLang="zh-CN" sz="2000" dirty="0"/>
              <a:t>2</a:t>
            </a:r>
            <a:endParaRPr lang="zh-CN" altLang="en-US" sz="2000" dirty="0"/>
          </a:p>
        </p:txBody>
      </p:sp>
      <p:cxnSp>
        <p:nvCxnSpPr>
          <p:cNvPr id="12" name="直接箭头连接符 11">
            <a:extLst>
              <a:ext uri="{FF2B5EF4-FFF2-40B4-BE49-F238E27FC236}">
                <a16:creationId xmlns:a16="http://schemas.microsoft.com/office/drawing/2014/main" id="{08C4D7D7-33A3-B0B3-C2A7-7ACFE2F860DC}"/>
              </a:ext>
            </a:extLst>
          </p:cNvPr>
          <p:cNvCxnSpPr>
            <a:cxnSpLocks/>
          </p:cNvCxnSpPr>
          <p:nvPr/>
        </p:nvCxnSpPr>
        <p:spPr>
          <a:xfrm>
            <a:off x="4143603" y="872652"/>
            <a:ext cx="1266187" cy="0"/>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3" name="文本框 2">
            <a:extLst>
              <a:ext uri="{FF2B5EF4-FFF2-40B4-BE49-F238E27FC236}">
                <a16:creationId xmlns:a16="http://schemas.microsoft.com/office/drawing/2014/main" id="{2DFEF6D8-0B34-2544-866C-71DFC74DD39A}"/>
              </a:ext>
            </a:extLst>
          </p:cNvPr>
          <p:cNvSpPr txBox="1"/>
          <p:nvPr/>
        </p:nvSpPr>
        <p:spPr>
          <a:xfrm>
            <a:off x="2505030" y="687986"/>
            <a:ext cx="1489510" cy="400110"/>
          </a:xfrm>
          <a:prstGeom prst="rect">
            <a:avLst/>
          </a:prstGeom>
          <a:noFill/>
        </p:spPr>
        <p:txBody>
          <a:bodyPr wrap="none" rtlCol="0">
            <a:spAutoFit/>
          </a:bodyPr>
          <a:lstStyle/>
          <a:p>
            <a:r>
              <a:rPr lang="zh-CN" altLang="en-US" sz="2000" dirty="0"/>
              <a:t>中间表示形式</a:t>
            </a:r>
            <a:r>
              <a:rPr lang="en-US" altLang="zh-CN" sz="2000" dirty="0"/>
              <a:t>1</a:t>
            </a:r>
            <a:endParaRPr lang="zh-CN" altLang="en-US" sz="2000" dirty="0"/>
          </a:p>
        </p:txBody>
      </p:sp>
      <p:sp>
        <p:nvSpPr>
          <p:cNvPr id="5" name="文本框 4">
            <a:extLst>
              <a:ext uri="{FF2B5EF4-FFF2-40B4-BE49-F238E27FC236}">
                <a16:creationId xmlns:a16="http://schemas.microsoft.com/office/drawing/2014/main" id="{E29ADB5F-1BD3-F913-6C2A-3C94A87CFB4C}"/>
              </a:ext>
            </a:extLst>
          </p:cNvPr>
          <p:cNvSpPr txBox="1"/>
          <p:nvPr/>
        </p:nvSpPr>
        <p:spPr>
          <a:xfrm>
            <a:off x="679017" y="2164365"/>
            <a:ext cx="4259938" cy="2554545"/>
          </a:xfrm>
          <a:prstGeom prst="rect">
            <a:avLst/>
          </a:prstGeom>
          <a:noFill/>
        </p:spPr>
        <p:txBody>
          <a:bodyPr wrap="square" rtlCol="0">
            <a:spAutoFit/>
          </a:bodyPr>
          <a:lstStyle/>
          <a:p>
            <a:r>
              <a:rPr lang="en-US" altLang="zh-CN" sz="4000" dirty="0"/>
              <a:t>t1 = </a:t>
            </a:r>
            <a:r>
              <a:rPr lang="en-US" altLang="zh-CN" sz="4000" dirty="0" err="1"/>
              <a:t>inttofloat</a:t>
            </a:r>
            <a:r>
              <a:rPr lang="en-US" altLang="zh-CN" sz="4000" dirty="0"/>
              <a:t>(number)</a:t>
            </a:r>
          </a:p>
          <a:p>
            <a:r>
              <a:rPr lang="en-US" altLang="zh-CN" sz="4000" dirty="0"/>
              <a:t>t2 = id3 * t1</a:t>
            </a:r>
          </a:p>
          <a:p>
            <a:r>
              <a:rPr lang="en-US" altLang="zh-CN" sz="4000" dirty="0"/>
              <a:t>t3 = id2 + t2</a:t>
            </a:r>
          </a:p>
          <a:p>
            <a:r>
              <a:rPr lang="en-US" altLang="zh-CN" sz="4000" dirty="0"/>
              <a:t>id1 = t3</a:t>
            </a:r>
            <a:endParaRPr lang="zh-CN" altLang="en-US" sz="4000" dirty="0"/>
          </a:p>
        </p:txBody>
      </p:sp>
      <p:cxnSp>
        <p:nvCxnSpPr>
          <p:cNvPr id="10" name="直接箭头连接符 9">
            <a:extLst>
              <a:ext uri="{FF2B5EF4-FFF2-40B4-BE49-F238E27FC236}">
                <a16:creationId xmlns:a16="http://schemas.microsoft.com/office/drawing/2014/main" id="{D0FB48BA-EC07-9B88-165C-24CCFC22EA2D}"/>
              </a:ext>
            </a:extLst>
          </p:cNvPr>
          <p:cNvCxnSpPr>
            <a:cxnSpLocks/>
          </p:cNvCxnSpPr>
          <p:nvPr/>
        </p:nvCxnSpPr>
        <p:spPr>
          <a:xfrm>
            <a:off x="4299863" y="3455405"/>
            <a:ext cx="2093467" cy="1"/>
          </a:xfrm>
          <a:prstGeom prst="straightConnector1">
            <a:avLst/>
          </a:prstGeom>
          <a:ln w="76200">
            <a:tailEnd type="triangle"/>
          </a:ln>
        </p:spPr>
        <p:style>
          <a:lnRef idx="3">
            <a:schemeClr val="dk1"/>
          </a:lnRef>
          <a:fillRef idx="0">
            <a:schemeClr val="dk1"/>
          </a:fillRef>
          <a:effectRef idx="2">
            <a:schemeClr val="dk1"/>
          </a:effectRef>
          <a:fontRef idx="minor">
            <a:schemeClr val="tx1"/>
          </a:fontRef>
        </p:style>
      </p:cxnSp>
      <p:sp>
        <p:nvSpPr>
          <p:cNvPr id="14" name="文本框 13">
            <a:extLst>
              <a:ext uri="{FF2B5EF4-FFF2-40B4-BE49-F238E27FC236}">
                <a16:creationId xmlns:a16="http://schemas.microsoft.com/office/drawing/2014/main" id="{7D43AC8B-D22D-9F7D-7285-F20A24283156}"/>
              </a:ext>
            </a:extLst>
          </p:cNvPr>
          <p:cNvSpPr txBox="1"/>
          <p:nvPr/>
        </p:nvSpPr>
        <p:spPr>
          <a:xfrm>
            <a:off x="874057" y="5569848"/>
            <a:ext cx="10750059" cy="400110"/>
          </a:xfrm>
          <a:prstGeom prst="rect">
            <a:avLst/>
          </a:prstGeom>
          <a:noFill/>
        </p:spPr>
        <p:txBody>
          <a:bodyPr wrap="none" rtlCol="0">
            <a:spAutoFit/>
          </a:bodyPr>
          <a:lstStyle/>
          <a:p>
            <a:r>
              <a:rPr lang="zh-CN" altLang="en-US" sz="2000" dirty="0">
                <a:solidFill>
                  <a:srgbClr val="FF0000"/>
                </a:solidFill>
              </a:rPr>
              <a:t>注意：优化不能改变三地址代码的规则，即赋值运算符的右侧只能有一个操作符，因此并不能将其合并成一个语句</a:t>
            </a:r>
          </a:p>
        </p:txBody>
      </p:sp>
      <p:sp>
        <p:nvSpPr>
          <p:cNvPr id="4" name="文本框 3">
            <a:extLst>
              <a:ext uri="{FF2B5EF4-FFF2-40B4-BE49-F238E27FC236}">
                <a16:creationId xmlns:a16="http://schemas.microsoft.com/office/drawing/2014/main" id="{07F2F088-4168-AC97-E6F5-1C9C219E6F69}"/>
              </a:ext>
            </a:extLst>
          </p:cNvPr>
          <p:cNvSpPr txBox="1"/>
          <p:nvPr/>
        </p:nvSpPr>
        <p:spPr>
          <a:xfrm>
            <a:off x="6662390" y="2767280"/>
            <a:ext cx="5307841" cy="1323439"/>
          </a:xfrm>
          <a:prstGeom prst="rect">
            <a:avLst/>
          </a:prstGeom>
          <a:noFill/>
        </p:spPr>
        <p:txBody>
          <a:bodyPr wrap="square" rtlCol="0">
            <a:spAutoFit/>
          </a:bodyPr>
          <a:lstStyle/>
          <a:p>
            <a:r>
              <a:rPr lang="en-US" altLang="zh-CN" sz="4000" dirty="0"/>
              <a:t>t1 = id3 * </a:t>
            </a:r>
            <a:r>
              <a:rPr lang="en-US" altLang="zh-CN" sz="4000" dirty="0" err="1"/>
              <a:t>inttofloat</a:t>
            </a:r>
            <a:r>
              <a:rPr lang="en-US" altLang="zh-CN" sz="4000" dirty="0"/>
              <a:t>(number)</a:t>
            </a:r>
          </a:p>
          <a:p>
            <a:r>
              <a:rPr lang="en-US" altLang="zh-CN" sz="4000" dirty="0"/>
              <a:t>id1 = id2+t1</a:t>
            </a:r>
            <a:endParaRPr lang="zh-CN" altLang="en-US" sz="4000" dirty="0"/>
          </a:p>
        </p:txBody>
      </p:sp>
    </p:spTree>
    <p:extLst>
      <p:ext uri="{BB962C8B-B14F-4D97-AF65-F5344CB8AC3E}">
        <p14:creationId xmlns:p14="http://schemas.microsoft.com/office/powerpoint/2010/main" val="192949125"/>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得意黑">
      <a:majorFont>
        <a:latin typeface="得意黑"/>
        <a:ea typeface="得意黑"/>
        <a:cs typeface=""/>
      </a:majorFont>
      <a:minorFont>
        <a:latin typeface="得意黑"/>
        <a:ea typeface="得意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2886</TotalTime>
  <Words>2407</Words>
  <Application>Microsoft Office PowerPoint</Application>
  <PresentationFormat>宽屏</PresentationFormat>
  <Paragraphs>226</Paragraphs>
  <Slides>19</Slides>
  <Notes>17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得意黑</vt:lpstr>
      <vt:lpstr>Arial</vt:lpstr>
      <vt:lpstr>Cambria Math</vt:lpstr>
      <vt:lpstr>Lato</vt:lpstr>
      <vt:lpstr>Monaco</vt:lpstr>
      <vt:lpstr>等线</vt:lpstr>
      <vt:lpstr>v-sans</vt:lpstr>
      <vt:lpstr>-apple-system</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皮昊旋</dc:creator>
  <cp:lastModifiedBy>皮昊旋</cp:lastModifiedBy>
  <cp:revision>60</cp:revision>
  <dcterms:created xsi:type="dcterms:W3CDTF">2023-05-25T11:24:27Z</dcterms:created>
  <dcterms:modified xsi:type="dcterms:W3CDTF">2023-06-11T11:11:22Z</dcterms:modified>
</cp:coreProperties>
</file>

<file path=docProps/thumbnail.jpeg>
</file>